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45544" y="7033417"/>
            <a:ext cx="4085253" cy="778197"/>
            <a:chOff x="0" y="0"/>
            <a:chExt cx="1075951" cy="204957"/>
          </a:xfrm>
        </p:grpSpPr>
        <p:sp>
          <p:nvSpPr>
            <p:cNvPr name="Freeform 10" id="10"/>
            <p:cNvSpPr/>
            <p:nvPr/>
          </p:nvSpPr>
          <p:spPr>
            <a:xfrm flipH="false" flipV="false" rot="0">
              <a:off x="0" y="0"/>
              <a:ext cx="1075951" cy="204957"/>
            </a:xfrm>
            <a:custGeom>
              <a:avLst/>
              <a:gdLst/>
              <a:ahLst/>
              <a:cxnLst/>
              <a:rect r="r" b="b" t="t" l="l"/>
              <a:pathLst>
                <a:path h="204957" w="1075951">
                  <a:moveTo>
                    <a:pt x="28426" y="0"/>
                  </a:moveTo>
                  <a:lnTo>
                    <a:pt x="1047525" y="0"/>
                  </a:lnTo>
                  <a:cubicBezTo>
                    <a:pt x="1063224" y="0"/>
                    <a:pt x="1075951" y="12727"/>
                    <a:pt x="1075951" y="28426"/>
                  </a:cubicBezTo>
                  <a:lnTo>
                    <a:pt x="1075951" y="176531"/>
                  </a:lnTo>
                  <a:cubicBezTo>
                    <a:pt x="1075951" y="184070"/>
                    <a:pt x="1072957" y="191300"/>
                    <a:pt x="1067626" y="196631"/>
                  </a:cubicBezTo>
                  <a:cubicBezTo>
                    <a:pt x="1062295" y="201962"/>
                    <a:pt x="1055064" y="204957"/>
                    <a:pt x="1047525" y="204957"/>
                  </a:cubicBezTo>
                  <a:lnTo>
                    <a:pt x="28426" y="204957"/>
                  </a:lnTo>
                  <a:cubicBezTo>
                    <a:pt x="20887" y="204957"/>
                    <a:pt x="13657" y="201962"/>
                    <a:pt x="8326" y="196631"/>
                  </a:cubicBezTo>
                  <a:cubicBezTo>
                    <a:pt x="2995" y="191300"/>
                    <a:pt x="0" y="184070"/>
                    <a:pt x="0" y="176531"/>
                  </a:cubicBezTo>
                  <a:lnTo>
                    <a:pt x="0" y="28426"/>
                  </a:lnTo>
                  <a:cubicBezTo>
                    <a:pt x="0" y="20887"/>
                    <a:pt x="2995" y="13657"/>
                    <a:pt x="8326" y="8326"/>
                  </a:cubicBezTo>
                  <a:cubicBezTo>
                    <a:pt x="13657" y="2995"/>
                    <a:pt x="20887" y="0"/>
                    <a:pt x="28426" y="0"/>
                  </a:cubicBezTo>
                  <a:close/>
                </a:path>
              </a:pathLst>
            </a:custGeom>
            <a:solidFill>
              <a:srgbClr val="F4931E"/>
            </a:solidFill>
          </p:spPr>
        </p:sp>
        <p:sp>
          <p:nvSpPr>
            <p:cNvPr name="TextBox 11" id="11"/>
            <p:cNvSpPr txBox="true"/>
            <p:nvPr/>
          </p:nvSpPr>
          <p:spPr>
            <a:xfrm>
              <a:off x="0" y="-38100"/>
              <a:ext cx="1075951" cy="243057"/>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2929139" y="3234565"/>
            <a:ext cx="5358861" cy="7985465"/>
            <a:chOff x="0" y="0"/>
            <a:chExt cx="1411387" cy="2103168"/>
          </a:xfrm>
        </p:grpSpPr>
        <p:sp>
          <p:nvSpPr>
            <p:cNvPr name="Freeform 13" id="13"/>
            <p:cNvSpPr/>
            <p:nvPr/>
          </p:nvSpPr>
          <p:spPr>
            <a:xfrm flipH="false" flipV="false" rot="0">
              <a:off x="0" y="0"/>
              <a:ext cx="1411387" cy="2103168"/>
            </a:xfrm>
            <a:custGeom>
              <a:avLst/>
              <a:gdLst/>
              <a:ahLst/>
              <a:cxnLst/>
              <a:rect r="r" b="b" t="t" l="l"/>
              <a:pathLst>
                <a:path h="2103168" w="1411387">
                  <a:moveTo>
                    <a:pt x="65011" y="0"/>
                  </a:moveTo>
                  <a:lnTo>
                    <a:pt x="1346376" y="0"/>
                  </a:lnTo>
                  <a:cubicBezTo>
                    <a:pt x="1363618" y="0"/>
                    <a:pt x="1380154" y="6849"/>
                    <a:pt x="1392346" y="19041"/>
                  </a:cubicBezTo>
                  <a:cubicBezTo>
                    <a:pt x="1404538" y="31233"/>
                    <a:pt x="1411387" y="47769"/>
                    <a:pt x="1411387" y="65011"/>
                  </a:cubicBezTo>
                  <a:lnTo>
                    <a:pt x="1411387" y="2038156"/>
                  </a:lnTo>
                  <a:cubicBezTo>
                    <a:pt x="1411387" y="2055399"/>
                    <a:pt x="1404538" y="2071934"/>
                    <a:pt x="1392346" y="2084126"/>
                  </a:cubicBezTo>
                  <a:cubicBezTo>
                    <a:pt x="1380154" y="2096318"/>
                    <a:pt x="1363618" y="2103168"/>
                    <a:pt x="1346376" y="2103168"/>
                  </a:cubicBezTo>
                  <a:lnTo>
                    <a:pt x="65011" y="2103168"/>
                  </a:lnTo>
                  <a:cubicBezTo>
                    <a:pt x="47769" y="2103168"/>
                    <a:pt x="31233" y="2096318"/>
                    <a:pt x="19041" y="2084126"/>
                  </a:cubicBezTo>
                  <a:cubicBezTo>
                    <a:pt x="6849" y="2071934"/>
                    <a:pt x="0" y="2055399"/>
                    <a:pt x="0" y="2038156"/>
                  </a:cubicBezTo>
                  <a:lnTo>
                    <a:pt x="0" y="65011"/>
                  </a:lnTo>
                  <a:cubicBezTo>
                    <a:pt x="0" y="47769"/>
                    <a:pt x="6849" y="31233"/>
                    <a:pt x="19041" y="19041"/>
                  </a:cubicBezTo>
                  <a:cubicBezTo>
                    <a:pt x="31233" y="6849"/>
                    <a:pt x="47769" y="0"/>
                    <a:pt x="65011" y="0"/>
                  </a:cubicBezTo>
                  <a:close/>
                </a:path>
              </a:pathLst>
            </a:custGeom>
            <a:solidFill>
              <a:srgbClr val="1BBC9B"/>
            </a:solidFill>
          </p:spPr>
        </p:sp>
        <p:sp>
          <p:nvSpPr>
            <p:cNvPr name="TextBox 14" id="14"/>
            <p:cNvSpPr txBox="true"/>
            <p:nvPr/>
          </p:nvSpPr>
          <p:spPr>
            <a:xfrm>
              <a:off x="0" y="-38100"/>
              <a:ext cx="1411387" cy="2141268"/>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9537682" y="1955125"/>
            <a:ext cx="6782914" cy="6782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124066">
            <a:off x="1860061" y="2522167"/>
            <a:ext cx="2605091" cy="665617"/>
            <a:chOff x="0" y="0"/>
            <a:chExt cx="686114" cy="175306"/>
          </a:xfrm>
        </p:grpSpPr>
        <p:sp>
          <p:nvSpPr>
            <p:cNvPr name="Freeform 19" id="19"/>
            <p:cNvSpPr/>
            <p:nvPr/>
          </p:nvSpPr>
          <p:spPr>
            <a:xfrm flipH="false" flipV="false" rot="0">
              <a:off x="0" y="0"/>
              <a:ext cx="686114" cy="175306"/>
            </a:xfrm>
            <a:custGeom>
              <a:avLst/>
              <a:gdLst/>
              <a:ahLst/>
              <a:cxnLst/>
              <a:rect r="r" b="b" t="t" l="l"/>
              <a:pathLst>
                <a:path h="175306" w="686114">
                  <a:moveTo>
                    <a:pt x="44578" y="0"/>
                  </a:moveTo>
                  <a:lnTo>
                    <a:pt x="641537" y="0"/>
                  </a:lnTo>
                  <a:cubicBezTo>
                    <a:pt x="666156" y="0"/>
                    <a:pt x="686114" y="19958"/>
                    <a:pt x="686114" y="44578"/>
                  </a:cubicBezTo>
                  <a:lnTo>
                    <a:pt x="686114" y="130729"/>
                  </a:lnTo>
                  <a:cubicBezTo>
                    <a:pt x="686114" y="155348"/>
                    <a:pt x="666156" y="175306"/>
                    <a:pt x="641537" y="175306"/>
                  </a:cubicBezTo>
                  <a:lnTo>
                    <a:pt x="44578" y="175306"/>
                  </a:lnTo>
                  <a:cubicBezTo>
                    <a:pt x="19958" y="175306"/>
                    <a:pt x="0" y="155348"/>
                    <a:pt x="0" y="130729"/>
                  </a:cubicBezTo>
                  <a:lnTo>
                    <a:pt x="0" y="44578"/>
                  </a:lnTo>
                  <a:cubicBezTo>
                    <a:pt x="0" y="19958"/>
                    <a:pt x="19958" y="0"/>
                    <a:pt x="44578" y="0"/>
                  </a:cubicBezTo>
                  <a:close/>
                </a:path>
              </a:pathLst>
            </a:custGeom>
            <a:solidFill>
              <a:srgbClr val="1BBC9B"/>
            </a:solidFill>
          </p:spPr>
        </p:sp>
        <p:sp>
          <p:nvSpPr>
            <p:cNvPr name="TextBox 20" id="20"/>
            <p:cNvSpPr txBox="true"/>
            <p:nvPr/>
          </p:nvSpPr>
          <p:spPr>
            <a:xfrm>
              <a:off x="0" y="-38100"/>
              <a:ext cx="686114" cy="213406"/>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9820618" y="2238074"/>
            <a:ext cx="6217042" cy="6217017"/>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1547" r="0" b="-28546"/>
              </a:stretch>
            </a:blipFill>
          </p:spPr>
        </p:sp>
      </p:grpSp>
      <p:sp>
        <p:nvSpPr>
          <p:cNvPr name="TextBox 23" id="23"/>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24" id="24"/>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25" id="25"/>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26" id="26"/>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7" id="27"/>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8" id="28"/>
          <p:cNvSpPr txBox="true"/>
          <p:nvPr/>
        </p:nvSpPr>
        <p:spPr>
          <a:xfrm rot="0">
            <a:off x="1953655" y="9069404"/>
            <a:ext cx="520705" cy="339692"/>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01.</a:t>
            </a:r>
          </a:p>
        </p:txBody>
      </p:sp>
      <p:sp>
        <p:nvSpPr>
          <p:cNvPr name="TextBox 29" id="29"/>
          <p:cNvSpPr txBox="true"/>
          <p:nvPr/>
        </p:nvSpPr>
        <p:spPr>
          <a:xfrm rot="0">
            <a:off x="1845544" y="3311675"/>
            <a:ext cx="7298456" cy="1120775"/>
          </a:xfrm>
          <a:prstGeom prst="rect">
            <a:avLst/>
          </a:prstGeom>
        </p:spPr>
        <p:txBody>
          <a:bodyPr anchor="t" rtlCol="false" tIns="0" lIns="0" bIns="0" rIns="0">
            <a:spAutoFit/>
          </a:bodyPr>
          <a:lstStyle/>
          <a:p>
            <a:pPr algn="l">
              <a:lnSpc>
                <a:spcPts val="9100"/>
              </a:lnSpc>
              <a:spcBef>
                <a:spcPct val="0"/>
              </a:spcBef>
            </a:pPr>
            <a:r>
              <a:rPr lang="en-US" sz="6500">
                <a:solidFill>
                  <a:srgbClr val="000000"/>
                </a:solidFill>
                <a:latin typeface="Montserrat Classic Bold"/>
              </a:rPr>
              <a:t>E- TICKETING</a:t>
            </a:r>
          </a:p>
        </p:txBody>
      </p:sp>
      <p:sp>
        <p:nvSpPr>
          <p:cNvPr name="TextBox 30" id="30"/>
          <p:cNvSpPr txBox="true"/>
          <p:nvPr/>
        </p:nvSpPr>
        <p:spPr>
          <a:xfrm rot="0">
            <a:off x="2291397" y="7214882"/>
            <a:ext cx="3213203" cy="349217"/>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Classic Bold"/>
              </a:rPr>
              <a:t>LET’S GET STARTED</a:t>
            </a:r>
          </a:p>
        </p:txBody>
      </p:sp>
      <p:sp>
        <p:nvSpPr>
          <p:cNvPr name="TextBox 31" id="31"/>
          <p:cNvSpPr txBox="true"/>
          <p:nvPr/>
        </p:nvSpPr>
        <p:spPr>
          <a:xfrm rot="-93128">
            <a:off x="2117601" y="2656558"/>
            <a:ext cx="2089179" cy="349217"/>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Classic Bold"/>
              </a:rPr>
              <a:t>World Travel</a:t>
            </a:r>
          </a:p>
        </p:txBody>
      </p:sp>
      <p:sp>
        <p:nvSpPr>
          <p:cNvPr name="TextBox 32" id="32"/>
          <p:cNvSpPr txBox="true"/>
          <p:nvPr/>
        </p:nvSpPr>
        <p:spPr>
          <a:xfrm rot="0">
            <a:off x="3162607" y="4924441"/>
            <a:ext cx="6851526" cy="361949"/>
          </a:xfrm>
          <a:prstGeom prst="rect">
            <a:avLst/>
          </a:prstGeom>
        </p:spPr>
        <p:txBody>
          <a:bodyPr anchor="t" rtlCol="false" tIns="0" lIns="0" bIns="0" rIns="0">
            <a:spAutoFit/>
          </a:bodyPr>
          <a:lstStyle/>
          <a:p>
            <a:pPr algn="l">
              <a:lnSpc>
                <a:spcPts val="3000"/>
              </a:lnSpc>
            </a:pPr>
            <a:r>
              <a:rPr lang="en-US" sz="2000">
                <a:solidFill>
                  <a:srgbClr val="000000"/>
                </a:solidFill>
                <a:latin typeface="Montserrat"/>
              </a:rPr>
              <a:t>Let your dreams be your wings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853117" y="2935368"/>
            <a:ext cx="13271162" cy="5911517"/>
          </a:xfrm>
          <a:custGeom>
            <a:avLst/>
            <a:gdLst/>
            <a:ahLst/>
            <a:cxnLst/>
            <a:rect r="r" b="b" t="t" l="l"/>
            <a:pathLst>
              <a:path h="5911517" w="13271162">
                <a:moveTo>
                  <a:pt x="0" y="0"/>
                </a:moveTo>
                <a:lnTo>
                  <a:pt x="13271163" y="0"/>
                </a:lnTo>
                <a:lnTo>
                  <a:pt x="13271163" y="5911518"/>
                </a:lnTo>
                <a:lnTo>
                  <a:pt x="0" y="5911518"/>
                </a:lnTo>
                <a:lnTo>
                  <a:pt x="0" y="0"/>
                </a:lnTo>
                <a:close/>
              </a:path>
            </a:pathLst>
          </a:custGeom>
          <a:blipFill>
            <a:blip r:embed="rId6"/>
            <a:stretch>
              <a:fillRect l="-615" t="-13950" r="-4717"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10</a:t>
            </a:r>
          </a:p>
        </p:txBody>
      </p:sp>
      <p:sp>
        <p:nvSpPr>
          <p:cNvPr name="TextBox 20" id="20"/>
          <p:cNvSpPr txBox="true"/>
          <p:nvPr/>
        </p:nvSpPr>
        <p:spPr>
          <a:xfrm rot="0">
            <a:off x="-1965586" y="2070529"/>
            <a:ext cx="9637408"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Montserrat Classic Bold"/>
              </a:rPr>
              <a:t>Home Page:</a:t>
            </a:r>
          </a:p>
        </p:txBody>
      </p:sp>
    </p:spTree>
  </p:cSld>
  <p:clrMapOvr>
    <a:masterClrMapping/>
  </p:clrMapOvr>
  <p:transition spd="slow">
    <p:cover dir="r"/>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214008" y="2144211"/>
            <a:ext cx="14196742" cy="6649215"/>
          </a:xfrm>
          <a:custGeom>
            <a:avLst/>
            <a:gdLst/>
            <a:ahLst/>
            <a:cxnLst/>
            <a:rect r="r" b="b" t="t" l="l"/>
            <a:pathLst>
              <a:path h="6649215" w="14196742">
                <a:moveTo>
                  <a:pt x="0" y="0"/>
                </a:moveTo>
                <a:lnTo>
                  <a:pt x="14196742" y="0"/>
                </a:lnTo>
                <a:lnTo>
                  <a:pt x="14196742" y="6649215"/>
                </a:lnTo>
                <a:lnTo>
                  <a:pt x="0" y="6649215"/>
                </a:lnTo>
                <a:lnTo>
                  <a:pt x="0" y="0"/>
                </a:lnTo>
                <a:close/>
              </a:path>
            </a:pathLst>
          </a:custGeom>
          <a:blipFill>
            <a:blip r:embed="rId6"/>
            <a:stretch>
              <a:fillRect l="0" t="-6501" r="-2059" b="-4589"/>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11</a:t>
            </a:r>
          </a:p>
        </p:txBody>
      </p:sp>
    </p:spTree>
  </p:cSld>
  <p:clrMapOvr>
    <a:masterClrMapping/>
  </p:clrMapOvr>
  <p:transition spd="slow">
    <p:cover dir="r"/>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45243" y="2450815"/>
            <a:ext cx="13495477" cy="6280620"/>
          </a:xfrm>
          <a:custGeom>
            <a:avLst/>
            <a:gdLst/>
            <a:ahLst/>
            <a:cxnLst/>
            <a:rect r="r" b="b" t="t" l="l"/>
            <a:pathLst>
              <a:path h="6280620" w="13495477">
                <a:moveTo>
                  <a:pt x="0" y="0"/>
                </a:moveTo>
                <a:lnTo>
                  <a:pt x="13495478" y="0"/>
                </a:lnTo>
                <a:lnTo>
                  <a:pt x="13495478" y="6280619"/>
                </a:lnTo>
                <a:lnTo>
                  <a:pt x="0" y="6280619"/>
                </a:lnTo>
                <a:lnTo>
                  <a:pt x="0" y="0"/>
                </a:lnTo>
                <a:close/>
              </a:path>
            </a:pathLst>
          </a:custGeom>
          <a:blipFill>
            <a:blip r:embed="rId6"/>
            <a:stretch>
              <a:fillRect l="0" t="-6526" r="0" b="-1972"/>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12</a:t>
            </a:r>
          </a:p>
        </p:txBody>
      </p:sp>
      <p:sp>
        <p:nvSpPr>
          <p:cNvPr name="TextBox 20" id="20"/>
          <p:cNvSpPr txBox="true"/>
          <p:nvPr/>
        </p:nvSpPr>
        <p:spPr>
          <a:xfrm rot="0">
            <a:off x="724269" y="1456404"/>
            <a:ext cx="6204514" cy="622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Montserrat Classic Bold"/>
              </a:rPr>
              <a:t>flight Booking page:</a:t>
            </a:r>
          </a:p>
        </p:txBody>
      </p:sp>
    </p:spTree>
  </p:cSld>
  <p:clrMapOvr>
    <a:masterClrMapping/>
  </p:clrMapOvr>
  <p:transition spd="slow">
    <p:cover dir="r"/>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214008" y="2621169"/>
            <a:ext cx="12654548" cy="6264588"/>
          </a:xfrm>
          <a:custGeom>
            <a:avLst/>
            <a:gdLst/>
            <a:ahLst/>
            <a:cxnLst/>
            <a:rect r="r" b="b" t="t" l="l"/>
            <a:pathLst>
              <a:path h="6264588" w="12654548">
                <a:moveTo>
                  <a:pt x="0" y="0"/>
                </a:moveTo>
                <a:lnTo>
                  <a:pt x="12654547" y="0"/>
                </a:lnTo>
                <a:lnTo>
                  <a:pt x="12654547" y="6264588"/>
                </a:lnTo>
                <a:lnTo>
                  <a:pt x="0" y="6264588"/>
                </a:lnTo>
                <a:lnTo>
                  <a:pt x="0" y="0"/>
                </a:lnTo>
                <a:close/>
              </a:path>
            </a:pathLst>
          </a:custGeom>
          <a:blipFill>
            <a:blip r:embed="rId6"/>
            <a:stretch>
              <a:fillRect l="-2057" t="-1002" r="-1822"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13</a:t>
            </a:r>
          </a:p>
        </p:txBody>
      </p:sp>
      <p:sp>
        <p:nvSpPr>
          <p:cNvPr name="TextBox 20" id="20"/>
          <p:cNvSpPr txBox="true"/>
          <p:nvPr/>
        </p:nvSpPr>
        <p:spPr>
          <a:xfrm rot="0">
            <a:off x="1028700" y="1581185"/>
            <a:ext cx="5264017"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Montserrat Classic Bold"/>
              </a:rPr>
              <a:t>seat allocation page: </a:t>
            </a:r>
          </a:p>
        </p:txBody>
      </p:sp>
    </p:spTree>
  </p:cSld>
  <p:clrMapOvr>
    <a:masterClrMapping/>
  </p:clrMapOvr>
  <p:transition spd="slow">
    <p:cover dir="r"/>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214008" y="2182491"/>
            <a:ext cx="13198260" cy="6502933"/>
          </a:xfrm>
          <a:custGeom>
            <a:avLst/>
            <a:gdLst/>
            <a:ahLst/>
            <a:cxnLst/>
            <a:rect r="r" b="b" t="t" l="l"/>
            <a:pathLst>
              <a:path h="6502933" w="13198260">
                <a:moveTo>
                  <a:pt x="0" y="0"/>
                </a:moveTo>
                <a:lnTo>
                  <a:pt x="13198259" y="0"/>
                </a:lnTo>
                <a:lnTo>
                  <a:pt x="13198259" y="6502934"/>
                </a:lnTo>
                <a:lnTo>
                  <a:pt x="0" y="6502934"/>
                </a:lnTo>
                <a:lnTo>
                  <a:pt x="0" y="0"/>
                </a:lnTo>
                <a:close/>
              </a:path>
            </a:pathLst>
          </a:custGeom>
          <a:blipFill>
            <a:blip r:embed="rId6"/>
            <a:stretch>
              <a:fillRect l="-902" t="0" r="-2155"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14</a:t>
            </a:r>
          </a:p>
        </p:txBody>
      </p:sp>
    </p:spTree>
  </p:cSld>
  <p:clrMapOvr>
    <a:masterClrMapping/>
  </p:clrMapOvr>
  <p:transition spd="slow">
    <p:cover dir="r"/>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46689" y="2266351"/>
            <a:ext cx="14276188" cy="7142778"/>
          </a:xfrm>
          <a:custGeom>
            <a:avLst/>
            <a:gdLst/>
            <a:ahLst/>
            <a:cxnLst/>
            <a:rect r="r" b="b" t="t" l="l"/>
            <a:pathLst>
              <a:path h="7142778" w="14276188">
                <a:moveTo>
                  <a:pt x="0" y="0"/>
                </a:moveTo>
                <a:lnTo>
                  <a:pt x="14276188" y="0"/>
                </a:lnTo>
                <a:lnTo>
                  <a:pt x="14276188" y="7142778"/>
                </a:lnTo>
                <a:lnTo>
                  <a:pt x="0" y="7142778"/>
                </a:lnTo>
                <a:lnTo>
                  <a:pt x="0" y="0"/>
                </a:lnTo>
                <a:close/>
              </a:path>
            </a:pathLst>
          </a:custGeom>
          <a:blipFill>
            <a:blip r:embed="rId6"/>
            <a:stretch>
              <a:fillRect l="-2294" t="-5582" r="-6906"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15</a:t>
            </a:r>
          </a:p>
        </p:txBody>
      </p:sp>
      <p:sp>
        <p:nvSpPr>
          <p:cNvPr name="TextBox 20" id="20"/>
          <p:cNvSpPr txBox="true"/>
          <p:nvPr/>
        </p:nvSpPr>
        <p:spPr>
          <a:xfrm rot="0">
            <a:off x="565937" y="1685960"/>
            <a:ext cx="5180580"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Montserrat Classic Bold"/>
              </a:rPr>
              <a:t>Payment page: </a:t>
            </a:r>
          </a:p>
        </p:txBody>
      </p:sp>
    </p:spTree>
  </p:cSld>
  <p:clrMapOvr>
    <a:masterClrMapping/>
  </p:clrMapOvr>
  <p:transition spd="slow">
    <p:cover dir="r"/>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953655" y="2688116"/>
            <a:ext cx="12914900" cy="6024990"/>
          </a:xfrm>
          <a:custGeom>
            <a:avLst/>
            <a:gdLst/>
            <a:ahLst/>
            <a:cxnLst/>
            <a:rect r="r" b="b" t="t" l="l"/>
            <a:pathLst>
              <a:path h="6024990" w="12914900">
                <a:moveTo>
                  <a:pt x="0" y="0"/>
                </a:moveTo>
                <a:lnTo>
                  <a:pt x="12914900" y="0"/>
                </a:lnTo>
                <a:lnTo>
                  <a:pt x="12914900" y="6024990"/>
                </a:lnTo>
                <a:lnTo>
                  <a:pt x="0" y="6024990"/>
                </a:lnTo>
                <a:lnTo>
                  <a:pt x="0" y="0"/>
                </a:lnTo>
                <a:close/>
              </a:path>
            </a:pathLst>
          </a:custGeom>
          <a:blipFill>
            <a:blip r:embed="rId6"/>
            <a:stretch>
              <a:fillRect l="-1453" t="-7400" r="-2100"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16</a:t>
            </a:r>
          </a:p>
        </p:txBody>
      </p:sp>
      <p:sp>
        <p:nvSpPr>
          <p:cNvPr name="TextBox 20" id="20"/>
          <p:cNvSpPr txBox="true"/>
          <p:nvPr/>
        </p:nvSpPr>
        <p:spPr>
          <a:xfrm rot="0">
            <a:off x="1028700" y="1742484"/>
            <a:ext cx="6084099"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Montserrat Classic Bold"/>
              </a:rPr>
              <a:t>Ticket generation page:</a:t>
            </a:r>
          </a:p>
        </p:txBody>
      </p:sp>
    </p:spTree>
  </p:cSld>
  <p:clrMapOvr>
    <a:masterClrMapping/>
  </p:clrMapOvr>
  <p:transition spd="slow">
    <p:cover dir="r"/>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815910" y="2615517"/>
            <a:ext cx="4036770" cy="5428661"/>
            <a:chOff x="0" y="0"/>
            <a:chExt cx="1063182" cy="1429771"/>
          </a:xfrm>
        </p:grpSpPr>
        <p:sp>
          <p:nvSpPr>
            <p:cNvPr name="Freeform 11" id="11"/>
            <p:cNvSpPr/>
            <p:nvPr/>
          </p:nvSpPr>
          <p:spPr>
            <a:xfrm flipH="false" flipV="false" rot="0">
              <a:off x="0" y="0"/>
              <a:ext cx="1063182" cy="1429771"/>
            </a:xfrm>
            <a:custGeom>
              <a:avLst/>
              <a:gdLst/>
              <a:ahLst/>
              <a:cxnLst/>
              <a:rect r="r" b="b" t="t" l="l"/>
              <a:pathLst>
                <a:path h="1429771" w="1063182">
                  <a:moveTo>
                    <a:pt x="86303" y="0"/>
                  </a:moveTo>
                  <a:lnTo>
                    <a:pt x="976879" y="0"/>
                  </a:lnTo>
                  <a:cubicBezTo>
                    <a:pt x="999768" y="0"/>
                    <a:pt x="1021720" y="9093"/>
                    <a:pt x="1037905" y="25278"/>
                  </a:cubicBezTo>
                  <a:cubicBezTo>
                    <a:pt x="1054090" y="41463"/>
                    <a:pt x="1063182" y="63414"/>
                    <a:pt x="1063182" y="86303"/>
                  </a:cubicBezTo>
                  <a:lnTo>
                    <a:pt x="1063182" y="1343468"/>
                  </a:lnTo>
                  <a:cubicBezTo>
                    <a:pt x="1063182" y="1391132"/>
                    <a:pt x="1024543" y="1429771"/>
                    <a:pt x="976879" y="1429771"/>
                  </a:cubicBezTo>
                  <a:lnTo>
                    <a:pt x="86303" y="1429771"/>
                  </a:lnTo>
                  <a:cubicBezTo>
                    <a:pt x="63414" y="1429771"/>
                    <a:pt x="41463" y="1420678"/>
                    <a:pt x="25278" y="1404493"/>
                  </a:cubicBezTo>
                  <a:cubicBezTo>
                    <a:pt x="9093" y="1388308"/>
                    <a:pt x="0" y="1366357"/>
                    <a:pt x="0" y="1343468"/>
                  </a:cubicBezTo>
                  <a:lnTo>
                    <a:pt x="0" y="86303"/>
                  </a:lnTo>
                  <a:cubicBezTo>
                    <a:pt x="0" y="63414"/>
                    <a:pt x="9093" y="41463"/>
                    <a:pt x="25278" y="25278"/>
                  </a:cubicBezTo>
                  <a:cubicBezTo>
                    <a:pt x="41463" y="9093"/>
                    <a:pt x="63414" y="0"/>
                    <a:pt x="86303" y="0"/>
                  </a:cubicBezTo>
                  <a:close/>
                </a:path>
              </a:pathLst>
            </a:custGeom>
            <a:solidFill>
              <a:srgbClr val="1BBC9B"/>
            </a:solidFill>
          </p:spPr>
        </p:sp>
        <p:sp>
          <p:nvSpPr>
            <p:cNvPr name="TextBox 12" id="12"/>
            <p:cNvSpPr txBox="true"/>
            <p:nvPr/>
          </p:nvSpPr>
          <p:spPr>
            <a:xfrm>
              <a:off x="0" y="-38100"/>
              <a:ext cx="1063182" cy="1467871"/>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4" id="14"/>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5" id="15"/>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16" id="16"/>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17" id="17"/>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18" id="18"/>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17</a:t>
            </a:r>
          </a:p>
        </p:txBody>
      </p:sp>
      <p:sp>
        <p:nvSpPr>
          <p:cNvPr name="TextBox 19" id="19"/>
          <p:cNvSpPr txBox="true"/>
          <p:nvPr/>
        </p:nvSpPr>
        <p:spPr>
          <a:xfrm rot="0">
            <a:off x="324646" y="1786096"/>
            <a:ext cx="6826746" cy="821057"/>
          </a:xfrm>
          <a:prstGeom prst="rect">
            <a:avLst/>
          </a:prstGeom>
        </p:spPr>
        <p:txBody>
          <a:bodyPr anchor="t" rtlCol="false" tIns="0" lIns="0" bIns="0" rIns="0">
            <a:spAutoFit/>
          </a:bodyPr>
          <a:lstStyle/>
          <a:p>
            <a:pPr algn="ctr">
              <a:lnSpc>
                <a:spcPts val="6719"/>
              </a:lnSpc>
              <a:spcBef>
                <a:spcPct val="0"/>
              </a:spcBef>
            </a:pPr>
            <a:r>
              <a:rPr lang="en-US" sz="4799">
                <a:solidFill>
                  <a:srgbClr val="000000"/>
                </a:solidFill>
                <a:latin typeface="Montserrat Classic Bold"/>
              </a:rPr>
              <a:t>CONCLUSION:</a:t>
            </a:r>
          </a:p>
        </p:txBody>
      </p:sp>
      <p:sp>
        <p:nvSpPr>
          <p:cNvPr name="TextBox 20" id="20"/>
          <p:cNvSpPr txBox="true"/>
          <p:nvPr/>
        </p:nvSpPr>
        <p:spPr>
          <a:xfrm rot="0">
            <a:off x="1020620" y="3217048"/>
            <a:ext cx="16236196" cy="5430638"/>
          </a:xfrm>
          <a:prstGeom prst="rect">
            <a:avLst/>
          </a:prstGeom>
        </p:spPr>
        <p:txBody>
          <a:bodyPr anchor="t" rtlCol="false" tIns="0" lIns="0" bIns="0" rIns="0">
            <a:spAutoFit/>
          </a:bodyPr>
          <a:lstStyle/>
          <a:p>
            <a:pPr algn="ctr">
              <a:lnSpc>
                <a:spcPts val="4295"/>
              </a:lnSpc>
              <a:spcBef>
                <a:spcPct val="0"/>
              </a:spcBef>
            </a:pPr>
            <a:r>
              <a:rPr lang="en-US" sz="3068">
                <a:solidFill>
                  <a:srgbClr val="000000"/>
                </a:solidFill>
                <a:latin typeface="Montserrat Classic Bold"/>
              </a:rPr>
              <a:t>Flight ticket reservation systems have evolved significantly with technological advancements, enabling airlines to efficiently manage bookings and passenger interactions. While these systems are instrumental in ensuring smooth operations and enhancing the overall passenger experience, their initial installation costs can be substantial. To remain competitive in the dynamic airline industry, carriers must carefully select reservation systems that align with their specific requirements and deliver exceptional service to travelers. This entails investing in solutions that optimize booking processes, streamline operations, and prioritize passenger satisfaction, ultimately contributing to the airline's success in a fiercely competitive market.</a:t>
            </a:r>
          </a:p>
        </p:txBody>
      </p:sp>
    </p:spTree>
  </p:cSld>
  <p:clrMapOvr>
    <a:masterClrMapping/>
  </p:clrMapOvr>
  <p:transition spd="slow">
    <p:cover dir="r"/>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815910" y="2615517"/>
            <a:ext cx="4036770" cy="5428661"/>
            <a:chOff x="0" y="0"/>
            <a:chExt cx="1063182" cy="1429771"/>
          </a:xfrm>
        </p:grpSpPr>
        <p:sp>
          <p:nvSpPr>
            <p:cNvPr name="Freeform 11" id="11"/>
            <p:cNvSpPr/>
            <p:nvPr/>
          </p:nvSpPr>
          <p:spPr>
            <a:xfrm flipH="false" flipV="false" rot="0">
              <a:off x="0" y="0"/>
              <a:ext cx="1063182" cy="1429771"/>
            </a:xfrm>
            <a:custGeom>
              <a:avLst/>
              <a:gdLst/>
              <a:ahLst/>
              <a:cxnLst/>
              <a:rect r="r" b="b" t="t" l="l"/>
              <a:pathLst>
                <a:path h="1429771" w="1063182">
                  <a:moveTo>
                    <a:pt x="86303" y="0"/>
                  </a:moveTo>
                  <a:lnTo>
                    <a:pt x="976879" y="0"/>
                  </a:lnTo>
                  <a:cubicBezTo>
                    <a:pt x="999768" y="0"/>
                    <a:pt x="1021720" y="9093"/>
                    <a:pt x="1037905" y="25278"/>
                  </a:cubicBezTo>
                  <a:cubicBezTo>
                    <a:pt x="1054090" y="41463"/>
                    <a:pt x="1063182" y="63414"/>
                    <a:pt x="1063182" y="86303"/>
                  </a:cubicBezTo>
                  <a:lnTo>
                    <a:pt x="1063182" y="1343468"/>
                  </a:lnTo>
                  <a:cubicBezTo>
                    <a:pt x="1063182" y="1391132"/>
                    <a:pt x="1024543" y="1429771"/>
                    <a:pt x="976879" y="1429771"/>
                  </a:cubicBezTo>
                  <a:lnTo>
                    <a:pt x="86303" y="1429771"/>
                  </a:lnTo>
                  <a:cubicBezTo>
                    <a:pt x="63414" y="1429771"/>
                    <a:pt x="41463" y="1420678"/>
                    <a:pt x="25278" y="1404493"/>
                  </a:cubicBezTo>
                  <a:cubicBezTo>
                    <a:pt x="9093" y="1388308"/>
                    <a:pt x="0" y="1366357"/>
                    <a:pt x="0" y="1343468"/>
                  </a:cubicBezTo>
                  <a:lnTo>
                    <a:pt x="0" y="86303"/>
                  </a:lnTo>
                  <a:cubicBezTo>
                    <a:pt x="0" y="63414"/>
                    <a:pt x="9093" y="41463"/>
                    <a:pt x="25278" y="25278"/>
                  </a:cubicBezTo>
                  <a:cubicBezTo>
                    <a:pt x="41463" y="9093"/>
                    <a:pt x="63414" y="0"/>
                    <a:pt x="86303" y="0"/>
                  </a:cubicBezTo>
                  <a:close/>
                </a:path>
              </a:pathLst>
            </a:custGeom>
            <a:solidFill>
              <a:srgbClr val="1BBC9B"/>
            </a:solidFill>
          </p:spPr>
        </p:sp>
        <p:sp>
          <p:nvSpPr>
            <p:cNvPr name="TextBox 12" id="12"/>
            <p:cNvSpPr txBox="true"/>
            <p:nvPr/>
          </p:nvSpPr>
          <p:spPr>
            <a:xfrm>
              <a:off x="0" y="-38100"/>
              <a:ext cx="1063182" cy="146787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824408" y="2221339"/>
            <a:ext cx="6217042" cy="6217017"/>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50093" t="0" r="0" b="0"/>
              </a:stretch>
            </a:blipFill>
          </p:spPr>
        </p:sp>
      </p:grpSp>
      <p:grpSp>
        <p:nvGrpSpPr>
          <p:cNvPr name="Group 15" id="15"/>
          <p:cNvGrpSpPr/>
          <p:nvPr/>
        </p:nvGrpSpPr>
        <p:grpSpPr>
          <a:xfrm rot="0">
            <a:off x="6178723" y="6181451"/>
            <a:ext cx="1862727" cy="18627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sp>
        <p:nvSpPr>
          <p:cNvPr name="Freeform 18" id="18"/>
          <p:cNvSpPr/>
          <p:nvPr/>
        </p:nvSpPr>
        <p:spPr>
          <a:xfrm flipH="false" flipV="false" rot="0">
            <a:off x="6733265" y="6677183"/>
            <a:ext cx="753642" cy="871263"/>
          </a:xfrm>
          <a:custGeom>
            <a:avLst/>
            <a:gdLst/>
            <a:ahLst/>
            <a:cxnLst/>
            <a:rect r="r" b="b" t="t" l="l"/>
            <a:pathLst>
              <a:path h="871263" w="753642">
                <a:moveTo>
                  <a:pt x="0" y="0"/>
                </a:moveTo>
                <a:lnTo>
                  <a:pt x="753643" y="0"/>
                </a:lnTo>
                <a:lnTo>
                  <a:pt x="753643" y="871263"/>
                </a:lnTo>
                <a:lnTo>
                  <a:pt x="0" y="8712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20" id="20"/>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21" id="21"/>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22" id="22"/>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3" id="23"/>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4" id="24"/>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18</a:t>
            </a:r>
          </a:p>
        </p:txBody>
      </p:sp>
      <p:sp>
        <p:nvSpPr>
          <p:cNvPr name="TextBox 25" id="25"/>
          <p:cNvSpPr txBox="true"/>
          <p:nvPr/>
        </p:nvSpPr>
        <p:spPr>
          <a:xfrm rot="0">
            <a:off x="9334437" y="3560279"/>
            <a:ext cx="7628312" cy="1377883"/>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Montserrat Classic Bold"/>
              </a:rPr>
              <a:t>THANKS FOR</a:t>
            </a:r>
          </a:p>
        </p:txBody>
      </p:sp>
      <p:sp>
        <p:nvSpPr>
          <p:cNvPr name="TextBox 26" id="26"/>
          <p:cNvSpPr txBox="true"/>
          <p:nvPr/>
        </p:nvSpPr>
        <p:spPr>
          <a:xfrm rot="0">
            <a:off x="9334437" y="4680177"/>
            <a:ext cx="7628312" cy="1377883"/>
          </a:xfrm>
          <a:prstGeom prst="rect">
            <a:avLst/>
          </a:prstGeom>
        </p:spPr>
        <p:txBody>
          <a:bodyPr anchor="t" rtlCol="false" tIns="0" lIns="0" bIns="0" rIns="0">
            <a:spAutoFit/>
          </a:bodyPr>
          <a:lstStyle/>
          <a:p>
            <a:pPr algn="l">
              <a:lnSpc>
                <a:spcPts val="11200"/>
              </a:lnSpc>
              <a:spcBef>
                <a:spcPct val="0"/>
              </a:spcBef>
            </a:pPr>
            <a:r>
              <a:rPr lang="en-US" sz="8000">
                <a:solidFill>
                  <a:srgbClr val="1BBC9B"/>
                </a:solidFill>
                <a:latin typeface="Montserrat Classic Bold"/>
              </a:rPr>
              <a:t>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01834" y="2824255"/>
            <a:ext cx="3145532" cy="31455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3122347" y="1949514"/>
            <a:ext cx="6181085" cy="6387972"/>
            <a:chOff x="0" y="0"/>
            <a:chExt cx="6362700" cy="6575666"/>
          </a:xfrm>
        </p:grpSpPr>
        <p:sp>
          <p:nvSpPr>
            <p:cNvPr name="Freeform 14" id="1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60075" t="-22474" r="-67859" b="-24596"/>
              </a:stretch>
            </a:blipFill>
          </p:spPr>
        </p:sp>
      </p:grpSp>
      <p:sp>
        <p:nvSpPr>
          <p:cNvPr name="Freeform 15" id="15"/>
          <p:cNvSpPr/>
          <p:nvPr/>
        </p:nvSpPr>
        <p:spPr>
          <a:xfrm flipH="false" flipV="false" rot="0">
            <a:off x="10607153" y="7259885"/>
            <a:ext cx="381565" cy="381565"/>
          </a:xfrm>
          <a:custGeom>
            <a:avLst/>
            <a:gdLst/>
            <a:ahLst/>
            <a:cxnLst/>
            <a:rect r="r" b="b" t="t" l="l"/>
            <a:pathLst>
              <a:path h="381565" w="381565">
                <a:moveTo>
                  <a:pt x="0" y="0"/>
                </a:moveTo>
                <a:lnTo>
                  <a:pt x="381565" y="0"/>
                </a:lnTo>
                <a:lnTo>
                  <a:pt x="381565" y="381565"/>
                </a:lnTo>
                <a:lnTo>
                  <a:pt x="0" y="381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7" id="17"/>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8" id="18"/>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19" id="19"/>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0" id="20"/>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1" id="21"/>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02.</a:t>
            </a:r>
          </a:p>
        </p:txBody>
      </p:sp>
      <p:sp>
        <p:nvSpPr>
          <p:cNvPr name="TextBox 22" id="22"/>
          <p:cNvSpPr txBox="true"/>
          <p:nvPr/>
        </p:nvSpPr>
        <p:spPr>
          <a:xfrm rot="0">
            <a:off x="9787280" y="2412140"/>
            <a:ext cx="5810365" cy="738504"/>
          </a:xfrm>
          <a:prstGeom prst="rect">
            <a:avLst/>
          </a:prstGeom>
        </p:spPr>
        <p:txBody>
          <a:bodyPr anchor="t" rtlCol="false" tIns="0" lIns="0" bIns="0" rIns="0">
            <a:spAutoFit/>
          </a:bodyPr>
          <a:lstStyle/>
          <a:p>
            <a:pPr algn="l">
              <a:lnSpc>
                <a:spcPts val="6020"/>
              </a:lnSpc>
              <a:spcBef>
                <a:spcPct val="0"/>
              </a:spcBef>
            </a:pPr>
            <a:r>
              <a:rPr lang="en-US" sz="4300">
                <a:solidFill>
                  <a:srgbClr val="1BBC9B"/>
                </a:solidFill>
                <a:latin typeface="Montserrat Classic Bold"/>
              </a:rPr>
              <a:t>PRESENTED BY:</a:t>
            </a:r>
          </a:p>
        </p:txBody>
      </p:sp>
      <p:sp>
        <p:nvSpPr>
          <p:cNvPr name="TextBox 23" id="23"/>
          <p:cNvSpPr txBox="true"/>
          <p:nvPr/>
        </p:nvSpPr>
        <p:spPr>
          <a:xfrm rot="0">
            <a:off x="9945023" y="4008293"/>
            <a:ext cx="7661042" cy="2150111"/>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Montserrat Classic Bold"/>
              </a:rPr>
              <a:t>AP21110010383 – Vijaya Vaishnavi.A </a:t>
            </a:r>
          </a:p>
          <a:p>
            <a:pPr algn="l">
              <a:lnSpc>
                <a:spcPts val="4339"/>
              </a:lnSpc>
              <a:spcBef>
                <a:spcPct val="0"/>
              </a:spcBef>
            </a:pPr>
            <a:r>
              <a:rPr lang="en-US" sz="3099">
                <a:solidFill>
                  <a:srgbClr val="000000"/>
                </a:solidFill>
                <a:latin typeface="Montserrat Classic Bold"/>
              </a:rPr>
              <a:t>AP21110010384 –Sriya Kommuri </a:t>
            </a:r>
          </a:p>
          <a:p>
            <a:pPr algn="l">
              <a:lnSpc>
                <a:spcPts val="4339"/>
              </a:lnSpc>
              <a:spcBef>
                <a:spcPct val="0"/>
              </a:spcBef>
            </a:pPr>
            <a:r>
              <a:rPr lang="en-US" sz="3099">
                <a:solidFill>
                  <a:srgbClr val="000000"/>
                </a:solidFill>
                <a:latin typeface="Montserrat Classic Bold"/>
              </a:rPr>
              <a:t>AP21110010385 – P Subanaveen </a:t>
            </a:r>
          </a:p>
          <a:p>
            <a:pPr algn="l">
              <a:lnSpc>
                <a:spcPts val="4339"/>
              </a:lnSpc>
              <a:spcBef>
                <a:spcPct val="0"/>
              </a:spcBef>
            </a:pPr>
            <a:r>
              <a:rPr lang="en-US" sz="3099">
                <a:solidFill>
                  <a:srgbClr val="000000"/>
                </a:solidFill>
                <a:latin typeface="Montserrat Classic Bold"/>
              </a:rPr>
              <a:t>AP21110010386– Naga Sudheera.G</a:t>
            </a:r>
          </a:p>
        </p:txBody>
      </p:sp>
    </p:spTree>
  </p:cSld>
  <p:clrMapOvr>
    <a:masterClrMapping/>
  </p:clrMapOvr>
  <p:transition spd="slow">
    <p:cover dir="r"/>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01834" y="2824255"/>
            <a:ext cx="3145532" cy="31455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3122347" y="1949514"/>
            <a:ext cx="6181085" cy="6387972"/>
            <a:chOff x="0" y="0"/>
            <a:chExt cx="6362700" cy="6575666"/>
          </a:xfrm>
        </p:grpSpPr>
        <p:sp>
          <p:nvSpPr>
            <p:cNvPr name="Freeform 14" id="1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60075" t="-22474" r="-67859" b="-24596"/>
              </a:stretch>
            </a:blipFill>
          </p:spPr>
        </p:sp>
      </p:grpSp>
      <p:grpSp>
        <p:nvGrpSpPr>
          <p:cNvPr name="Group 15" id="15"/>
          <p:cNvGrpSpPr/>
          <p:nvPr/>
        </p:nvGrpSpPr>
        <p:grpSpPr>
          <a:xfrm rot="0">
            <a:off x="2401021" y="4397021"/>
            <a:ext cx="3074957" cy="3229616"/>
            <a:chOff x="0" y="0"/>
            <a:chExt cx="1106566" cy="1162222"/>
          </a:xfrm>
        </p:grpSpPr>
        <p:sp>
          <p:nvSpPr>
            <p:cNvPr name="Freeform 16" id="16"/>
            <p:cNvSpPr/>
            <p:nvPr/>
          </p:nvSpPr>
          <p:spPr>
            <a:xfrm flipH="false" flipV="false" rot="0">
              <a:off x="0" y="0"/>
              <a:ext cx="1106566" cy="1162222"/>
            </a:xfrm>
            <a:custGeom>
              <a:avLst/>
              <a:gdLst/>
              <a:ahLst/>
              <a:cxnLst/>
              <a:rect r="r" b="b" t="t" l="l"/>
              <a:pathLst>
                <a:path h="1162222" w="1106566">
                  <a:moveTo>
                    <a:pt x="85603" y="0"/>
                  </a:moveTo>
                  <a:lnTo>
                    <a:pt x="1020963" y="0"/>
                  </a:lnTo>
                  <a:cubicBezTo>
                    <a:pt x="1043666" y="0"/>
                    <a:pt x="1065440" y="9019"/>
                    <a:pt x="1081493" y="25073"/>
                  </a:cubicBezTo>
                  <a:cubicBezTo>
                    <a:pt x="1097547" y="41126"/>
                    <a:pt x="1106566" y="62900"/>
                    <a:pt x="1106566" y="85603"/>
                  </a:cubicBezTo>
                  <a:lnTo>
                    <a:pt x="1106566" y="1076619"/>
                  </a:lnTo>
                  <a:cubicBezTo>
                    <a:pt x="1106566" y="1123896"/>
                    <a:pt x="1068240" y="1162222"/>
                    <a:pt x="1020963" y="1162222"/>
                  </a:cubicBezTo>
                  <a:lnTo>
                    <a:pt x="85603" y="1162222"/>
                  </a:lnTo>
                  <a:cubicBezTo>
                    <a:pt x="62900" y="1162222"/>
                    <a:pt x="41126" y="1153203"/>
                    <a:pt x="25073" y="1137150"/>
                  </a:cubicBezTo>
                  <a:cubicBezTo>
                    <a:pt x="9019" y="1121096"/>
                    <a:pt x="0" y="1099323"/>
                    <a:pt x="0" y="1076619"/>
                  </a:cubicBezTo>
                  <a:lnTo>
                    <a:pt x="0" y="85603"/>
                  </a:lnTo>
                  <a:cubicBezTo>
                    <a:pt x="0" y="62900"/>
                    <a:pt x="9019" y="41126"/>
                    <a:pt x="25073" y="25073"/>
                  </a:cubicBezTo>
                  <a:cubicBezTo>
                    <a:pt x="41126" y="9019"/>
                    <a:pt x="62900" y="0"/>
                    <a:pt x="85603" y="0"/>
                  </a:cubicBezTo>
                  <a:close/>
                </a:path>
              </a:pathLst>
            </a:custGeom>
            <a:gradFill rotWithShape="true">
              <a:gsLst>
                <a:gs pos="0">
                  <a:srgbClr val="1BBC9B">
                    <a:alpha val="90000"/>
                  </a:srgbClr>
                </a:gs>
                <a:gs pos="100000">
                  <a:srgbClr val="15BAD3">
                    <a:alpha val="90000"/>
                  </a:srgbClr>
                </a:gs>
              </a:gsLst>
              <a:lin ang="2700000"/>
            </a:gradFill>
          </p:spPr>
        </p:sp>
        <p:sp>
          <p:nvSpPr>
            <p:cNvPr name="TextBox 17" id="17"/>
            <p:cNvSpPr txBox="true"/>
            <p:nvPr/>
          </p:nvSpPr>
          <p:spPr>
            <a:xfrm>
              <a:off x="0" y="-38100"/>
              <a:ext cx="1106566" cy="1200322"/>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9" id="19"/>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20" id="20"/>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21" id="21"/>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2" id="22"/>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3" id="23"/>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03</a:t>
            </a:r>
          </a:p>
        </p:txBody>
      </p:sp>
      <p:sp>
        <p:nvSpPr>
          <p:cNvPr name="TextBox 24" id="24"/>
          <p:cNvSpPr txBox="true"/>
          <p:nvPr/>
        </p:nvSpPr>
        <p:spPr>
          <a:xfrm rot="0">
            <a:off x="9876398" y="1844739"/>
            <a:ext cx="5810365" cy="936625"/>
          </a:xfrm>
          <a:prstGeom prst="rect">
            <a:avLst/>
          </a:prstGeom>
        </p:spPr>
        <p:txBody>
          <a:bodyPr anchor="t" rtlCol="false" tIns="0" lIns="0" bIns="0" rIns="0">
            <a:spAutoFit/>
          </a:bodyPr>
          <a:lstStyle/>
          <a:p>
            <a:pPr algn="l">
              <a:lnSpc>
                <a:spcPts val="7699"/>
              </a:lnSpc>
              <a:spcBef>
                <a:spcPct val="0"/>
              </a:spcBef>
            </a:pPr>
            <a:r>
              <a:rPr lang="en-US" sz="5499">
                <a:solidFill>
                  <a:srgbClr val="000000"/>
                </a:solidFill>
                <a:latin typeface="Montserrat Classic Bold"/>
              </a:rPr>
              <a:t>CONTENTS</a:t>
            </a:r>
          </a:p>
        </p:txBody>
      </p:sp>
      <p:sp>
        <p:nvSpPr>
          <p:cNvPr name="TextBox 25" id="25"/>
          <p:cNvSpPr txBox="true"/>
          <p:nvPr/>
        </p:nvSpPr>
        <p:spPr>
          <a:xfrm rot="0">
            <a:off x="8986551" y="3448114"/>
            <a:ext cx="9553956" cy="4037107"/>
          </a:xfrm>
          <a:prstGeom prst="rect">
            <a:avLst/>
          </a:prstGeom>
        </p:spPr>
        <p:txBody>
          <a:bodyPr anchor="t" rtlCol="false" tIns="0" lIns="0" bIns="0" rIns="0">
            <a:spAutoFit/>
          </a:bodyPr>
          <a:lstStyle/>
          <a:p>
            <a:pPr algn="l" marL="984240" indent="-492120" lvl="1">
              <a:lnSpc>
                <a:spcPts val="6382"/>
              </a:lnSpc>
              <a:buAutoNum type="arabicPeriod" startAt="1"/>
            </a:pPr>
            <a:r>
              <a:rPr lang="en-US" sz="4558">
                <a:solidFill>
                  <a:srgbClr val="1BBC9B"/>
                </a:solidFill>
                <a:latin typeface="Arimo"/>
              </a:rPr>
              <a:t>INTRODUCTION</a:t>
            </a:r>
          </a:p>
          <a:p>
            <a:pPr algn="l" marL="984240" indent="-492120" lvl="1">
              <a:lnSpc>
                <a:spcPts val="6382"/>
              </a:lnSpc>
              <a:buAutoNum type="arabicPeriod" startAt="1"/>
            </a:pPr>
            <a:r>
              <a:rPr lang="en-US" sz="4558">
                <a:solidFill>
                  <a:srgbClr val="1BBC9B"/>
                </a:solidFill>
                <a:latin typeface="Arimo"/>
              </a:rPr>
              <a:t> SYSTEM REQUIREMENTS</a:t>
            </a:r>
          </a:p>
          <a:p>
            <a:pPr algn="l" marL="984240" indent="-492120" lvl="1">
              <a:lnSpc>
                <a:spcPts val="6382"/>
              </a:lnSpc>
              <a:buAutoNum type="arabicPeriod" startAt="1"/>
            </a:pPr>
            <a:r>
              <a:rPr lang="en-US" sz="4558">
                <a:solidFill>
                  <a:srgbClr val="1BBC9B"/>
                </a:solidFill>
                <a:latin typeface="Arimo"/>
              </a:rPr>
              <a:t>TOOLS AND REQUIREMENTS</a:t>
            </a:r>
          </a:p>
          <a:p>
            <a:pPr algn="l" marL="984240" indent="-492120" lvl="1">
              <a:lnSpc>
                <a:spcPts val="6382"/>
              </a:lnSpc>
              <a:buAutoNum type="arabicPeriod" startAt="1"/>
            </a:pPr>
            <a:r>
              <a:rPr lang="en-US" sz="4558">
                <a:solidFill>
                  <a:srgbClr val="1BBC9B"/>
                </a:solidFill>
                <a:latin typeface="Arimo"/>
              </a:rPr>
              <a:t> RESULTS</a:t>
            </a:r>
          </a:p>
          <a:p>
            <a:pPr algn="l" marL="984240" indent="-492120" lvl="1">
              <a:lnSpc>
                <a:spcPts val="6382"/>
              </a:lnSpc>
              <a:spcBef>
                <a:spcPct val="0"/>
              </a:spcBef>
              <a:buAutoNum type="arabicPeriod" startAt="1"/>
            </a:pPr>
            <a:r>
              <a:rPr lang="en-US" sz="4558">
                <a:solidFill>
                  <a:srgbClr val="1BBC9B"/>
                </a:solidFill>
                <a:latin typeface="Arimo"/>
              </a:rPr>
              <a:t>CONCLUSION</a:t>
            </a:r>
          </a:p>
        </p:txBody>
      </p:sp>
      <p:sp>
        <p:nvSpPr>
          <p:cNvPr name="TextBox 26" id="26"/>
          <p:cNvSpPr txBox="true"/>
          <p:nvPr/>
        </p:nvSpPr>
        <p:spPr>
          <a:xfrm rot="0">
            <a:off x="1028700" y="4563745"/>
            <a:ext cx="9525" cy="283210"/>
          </a:xfrm>
          <a:prstGeom prst="rect">
            <a:avLst/>
          </a:prstGeom>
        </p:spPr>
        <p:txBody>
          <a:bodyPr anchor="t" rtlCol="false" tIns="0" lIns="0" bIns="0" rIns="0">
            <a:spAutoFit/>
          </a:bodyPr>
          <a:lstStyle/>
          <a:p>
            <a:pPr algn="l">
              <a:lnSpc>
                <a:spcPts val="2239"/>
              </a:lnSpc>
            </a:pPr>
          </a:p>
        </p:txBody>
      </p:sp>
    </p:spTree>
  </p:cSld>
  <p:clrMapOvr>
    <a:masterClrMapping/>
  </p:clrMapOvr>
  <p:transition spd="slow">
    <p:cover dir="r"/>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4" id="14"/>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5" id="15"/>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6" id="16"/>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7" id="17"/>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8" id="18"/>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04</a:t>
            </a:r>
          </a:p>
        </p:txBody>
      </p:sp>
      <p:sp>
        <p:nvSpPr>
          <p:cNvPr name="TextBox 19" id="19"/>
          <p:cNvSpPr txBox="true"/>
          <p:nvPr/>
        </p:nvSpPr>
        <p:spPr>
          <a:xfrm rot="0">
            <a:off x="1491022" y="1544522"/>
            <a:ext cx="9637408" cy="887095"/>
          </a:xfrm>
          <a:prstGeom prst="rect">
            <a:avLst/>
          </a:prstGeom>
        </p:spPr>
        <p:txBody>
          <a:bodyPr anchor="t" rtlCol="false" tIns="0" lIns="0" bIns="0" rIns="0">
            <a:spAutoFit/>
          </a:bodyPr>
          <a:lstStyle/>
          <a:p>
            <a:pPr algn="l">
              <a:lnSpc>
                <a:spcPts val="7280"/>
              </a:lnSpc>
              <a:spcBef>
                <a:spcPct val="0"/>
              </a:spcBef>
            </a:pPr>
            <a:r>
              <a:rPr lang="en-US" sz="5200">
                <a:solidFill>
                  <a:srgbClr val="000000"/>
                </a:solidFill>
                <a:latin typeface="Montserrat Classic Bold"/>
              </a:rPr>
              <a:t>INTRODUCTION:</a:t>
            </a:r>
          </a:p>
        </p:txBody>
      </p:sp>
      <p:sp>
        <p:nvSpPr>
          <p:cNvPr name="TextBox 20" id="20"/>
          <p:cNvSpPr txBox="true"/>
          <p:nvPr/>
        </p:nvSpPr>
        <p:spPr>
          <a:xfrm rot="0">
            <a:off x="621591" y="3028265"/>
            <a:ext cx="16520529" cy="54349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Montserrat Classic Bold"/>
              </a:rPr>
              <a:t>In the flight ticket booking system, there are two primary actors: users/passengers and admins/staff. Upon accessing the website or app, users are greeted with a homepage offering various functionalities such as searching for flights, managing bookings, and accessing their account. Admins oversee flight and booking management, while users can conveniently register, search for flights, and make bookings, receiving confirmation codes for their reservations.</a:t>
            </a:r>
          </a:p>
          <a:p>
            <a:pPr algn="ctr">
              <a:lnSpc>
                <a:spcPts val="3359"/>
              </a:lnSpc>
            </a:pPr>
          </a:p>
          <a:p>
            <a:pPr algn="l" marL="518157" indent="-259078" lvl="1">
              <a:lnSpc>
                <a:spcPts val="3359"/>
              </a:lnSpc>
              <a:buFont typeface="Arial"/>
              <a:buChar char="•"/>
            </a:pPr>
            <a:r>
              <a:rPr lang="en-US" sz="2399">
                <a:solidFill>
                  <a:srgbClr val="000000"/>
                </a:solidFill>
                <a:latin typeface="Montserrat Classic Bold"/>
              </a:rPr>
              <a:t>In the flight ticket booking system, users navigate a user-friendly interface to search for flights based on their preferences, select seats, provide passenger details, and make secure payments, receiving confirmation codes for their reservations. Admins oversee flight and booking management, ensuring accurate inventory, processing bookings, and providing customer support. They also handle system maintenance and updates, ensuring the platform operates smoothly. Together, users and admins facilitate seamless transactions and enhance the overall experience for travelers and airline providers alike.</a:t>
            </a:r>
          </a:p>
        </p:txBody>
      </p:sp>
    </p:spTree>
  </p:cSld>
  <p:clrMapOvr>
    <a:masterClrMapping/>
  </p:clrMapOvr>
  <p:transition spd="slow">
    <p:cover dir="r"/>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8924" y="440567"/>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4525655" y="3506182"/>
            <a:ext cx="4036770" cy="5428661"/>
            <a:chOff x="0" y="0"/>
            <a:chExt cx="1063182" cy="1429771"/>
          </a:xfrm>
        </p:grpSpPr>
        <p:sp>
          <p:nvSpPr>
            <p:cNvPr name="Freeform 11" id="11"/>
            <p:cNvSpPr/>
            <p:nvPr/>
          </p:nvSpPr>
          <p:spPr>
            <a:xfrm flipH="false" flipV="false" rot="0">
              <a:off x="0" y="0"/>
              <a:ext cx="1063182" cy="1429771"/>
            </a:xfrm>
            <a:custGeom>
              <a:avLst/>
              <a:gdLst/>
              <a:ahLst/>
              <a:cxnLst/>
              <a:rect r="r" b="b" t="t" l="l"/>
              <a:pathLst>
                <a:path h="1429771" w="1063182">
                  <a:moveTo>
                    <a:pt x="86303" y="0"/>
                  </a:moveTo>
                  <a:lnTo>
                    <a:pt x="976879" y="0"/>
                  </a:lnTo>
                  <a:cubicBezTo>
                    <a:pt x="999768" y="0"/>
                    <a:pt x="1021720" y="9093"/>
                    <a:pt x="1037905" y="25278"/>
                  </a:cubicBezTo>
                  <a:cubicBezTo>
                    <a:pt x="1054090" y="41463"/>
                    <a:pt x="1063182" y="63414"/>
                    <a:pt x="1063182" y="86303"/>
                  </a:cubicBezTo>
                  <a:lnTo>
                    <a:pt x="1063182" y="1343468"/>
                  </a:lnTo>
                  <a:cubicBezTo>
                    <a:pt x="1063182" y="1391132"/>
                    <a:pt x="1024543" y="1429771"/>
                    <a:pt x="976879" y="1429771"/>
                  </a:cubicBezTo>
                  <a:lnTo>
                    <a:pt x="86303" y="1429771"/>
                  </a:lnTo>
                  <a:cubicBezTo>
                    <a:pt x="63414" y="1429771"/>
                    <a:pt x="41463" y="1420678"/>
                    <a:pt x="25278" y="1404493"/>
                  </a:cubicBezTo>
                  <a:cubicBezTo>
                    <a:pt x="9093" y="1388308"/>
                    <a:pt x="0" y="1366357"/>
                    <a:pt x="0" y="1343468"/>
                  </a:cubicBezTo>
                  <a:lnTo>
                    <a:pt x="0" y="86303"/>
                  </a:lnTo>
                  <a:cubicBezTo>
                    <a:pt x="0" y="63414"/>
                    <a:pt x="9093" y="41463"/>
                    <a:pt x="25278" y="25278"/>
                  </a:cubicBezTo>
                  <a:cubicBezTo>
                    <a:pt x="41463" y="9093"/>
                    <a:pt x="63414" y="0"/>
                    <a:pt x="86303" y="0"/>
                  </a:cubicBezTo>
                  <a:close/>
                </a:path>
              </a:pathLst>
            </a:custGeom>
            <a:solidFill>
              <a:srgbClr val="1BBC9B"/>
            </a:solidFill>
          </p:spPr>
        </p:sp>
        <p:sp>
          <p:nvSpPr>
            <p:cNvPr name="TextBox 12" id="12"/>
            <p:cNvSpPr txBox="true"/>
            <p:nvPr/>
          </p:nvSpPr>
          <p:spPr>
            <a:xfrm>
              <a:off x="0" y="-38100"/>
              <a:ext cx="1063182" cy="146787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5654564" y="1903796"/>
            <a:ext cx="1862727" cy="18627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sp>
        <p:nvSpPr>
          <p:cNvPr name="Freeform 16" id="16"/>
          <p:cNvSpPr/>
          <p:nvPr/>
        </p:nvSpPr>
        <p:spPr>
          <a:xfrm flipH="false" flipV="false" rot="0">
            <a:off x="16209106" y="2383201"/>
            <a:ext cx="753642" cy="871263"/>
          </a:xfrm>
          <a:custGeom>
            <a:avLst/>
            <a:gdLst/>
            <a:ahLst/>
            <a:cxnLst/>
            <a:rect r="r" b="b" t="t" l="l"/>
            <a:pathLst>
              <a:path h="871263" w="753642">
                <a:moveTo>
                  <a:pt x="0" y="0"/>
                </a:moveTo>
                <a:lnTo>
                  <a:pt x="753643" y="0"/>
                </a:lnTo>
                <a:lnTo>
                  <a:pt x="753643" y="871263"/>
                </a:lnTo>
                <a:lnTo>
                  <a:pt x="0" y="871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8" id="18"/>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9" id="19"/>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20" id="20"/>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1" id="21"/>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2" id="22"/>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05</a:t>
            </a:r>
          </a:p>
        </p:txBody>
      </p:sp>
      <p:sp>
        <p:nvSpPr>
          <p:cNvPr name="TextBox 23" id="23"/>
          <p:cNvSpPr txBox="true"/>
          <p:nvPr/>
        </p:nvSpPr>
        <p:spPr>
          <a:xfrm rot="0">
            <a:off x="-806822" y="1128577"/>
            <a:ext cx="9155717"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Montserrat Classic Bold"/>
              </a:rPr>
              <a:t> SYSTEM REQUIREMENTS:</a:t>
            </a:r>
          </a:p>
        </p:txBody>
      </p:sp>
      <p:sp>
        <p:nvSpPr>
          <p:cNvPr name="TextBox 24" id="24"/>
          <p:cNvSpPr txBox="true"/>
          <p:nvPr/>
        </p:nvSpPr>
        <p:spPr>
          <a:xfrm rot="0">
            <a:off x="-249689" y="1886256"/>
            <a:ext cx="8041450" cy="622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Montserrat Classic Bold"/>
              </a:rPr>
              <a:t>Software requirements:</a:t>
            </a:r>
          </a:p>
        </p:txBody>
      </p:sp>
      <p:sp>
        <p:nvSpPr>
          <p:cNvPr name="TextBox 25" id="25"/>
          <p:cNvSpPr txBox="true"/>
          <p:nvPr/>
        </p:nvSpPr>
        <p:spPr>
          <a:xfrm rot="0">
            <a:off x="3220860" y="2594917"/>
            <a:ext cx="11129516" cy="2744455"/>
          </a:xfrm>
          <a:prstGeom prst="rect">
            <a:avLst/>
          </a:prstGeom>
        </p:spPr>
        <p:txBody>
          <a:bodyPr anchor="t" rtlCol="false" tIns="0" lIns="0" bIns="0" rIns="0">
            <a:spAutoFit/>
          </a:bodyPr>
          <a:lstStyle/>
          <a:p>
            <a:pPr algn="l" marL="556070" indent="-278035" lvl="1">
              <a:lnSpc>
                <a:spcPts val="3605"/>
              </a:lnSpc>
              <a:buFont typeface="Arial"/>
              <a:buChar char="•"/>
            </a:pPr>
            <a:r>
              <a:rPr lang="en-US" sz="2575">
                <a:solidFill>
                  <a:srgbClr val="000000"/>
                </a:solidFill>
                <a:latin typeface="Montserrat Classic Bold"/>
              </a:rPr>
              <a:t> Operating System : Linux, Windows, MacOS</a:t>
            </a:r>
          </a:p>
          <a:p>
            <a:pPr algn="l" marL="556070" indent="-278035" lvl="1">
              <a:lnSpc>
                <a:spcPts val="3605"/>
              </a:lnSpc>
              <a:buFont typeface="Arial"/>
              <a:buChar char="•"/>
            </a:pPr>
            <a:r>
              <a:rPr lang="en-US" sz="2575">
                <a:solidFill>
                  <a:srgbClr val="000000"/>
                </a:solidFill>
                <a:latin typeface="Montserrat Classic Bold"/>
              </a:rPr>
              <a:t>  Accessing Data From DataBase : MongoDB </a:t>
            </a:r>
          </a:p>
          <a:p>
            <a:pPr algn="l" marL="556070" indent="-278035" lvl="1">
              <a:lnSpc>
                <a:spcPts val="3605"/>
              </a:lnSpc>
              <a:buFont typeface="Arial"/>
              <a:buChar char="•"/>
            </a:pPr>
            <a:r>
              <a:rPr lang="en-US" sz="2575">
                <a:solidFill>
                  <a:srgbClr val="000000"/>
                </a:solidFill>
                <a:latin typeface="Montserrat Classic Bold"/>
              </a:rPr>
              <a:t> Client Side Technologies : ReactJS</a:t>
            </a:r>
          </a:p>
          <a:p>
            <a:pPr algn="l" marL="556070" indent="-278035" lvl="1">
              <a:lnSpc>
                <a:spcPts val="3605"/>
              </a:lnSpc>
              <a:buFont typeface="Arial"/>
              <a:buChar char="•"/>
            </a:pPr>
            <a:r>
              <a:rPr lang="en-US" sz="2575">
                <a:solidFill>
                  <a:srgbClr val="000000"/>
                </a:solidFill>
                <a:latin typeface="Montserrat Classic Bold"/>
              </a:rPr>
              <a:t> Server Side Technologies : NodeJs</a:t>
            </a:r>
          </a:p>
          <a:p>
            <a:pPr algn="l" marL="556070" indent="-278035" lvl="1">
              <a:lnSpc>
                <a:spcPts val="3605"/>
              </a:lnSpc>
              <a:buFont typeface="Arial"/>
              <a:buChar char="•"/>
            </a:pPr>
            <a:r>
              <a:rPr lang="en-US" sz="2575">
                <a:solidFill>
                  <a:srgbClr val="000000"/>
                </a:solidFill>
                <a:latin typeface="Montserrat Classic Bold"/>
              </a:rPr>
              <a:t> DataBase Support : MongoDB</a:t>
            </a:r>
          </a:p>
          <a:p>
            <a:pPr algn="l" marL="556070" indent="-278035" lvl="1">
              <a:lnSpc>
                <a:spcPts val="3605"/>
              </a:lnSpc>
              <a:buFont typeface="Arial"/>
              <a:buChar char="•"/>
            </a:pPr>
            <a:r>
              <a:rPr lang="en-US" sz="2575">
                <a:solidFill>
                  <a:srgbClr val="000000"/>
                </a:solidFill>
                <a:latin typeface="Montserrat Classic Bold"/>
              </a:rPr>
              <a:t>  Browser Support : Firefox, Chrome, IET and above</a:t>
            </a:r>
          </a:p>
        </p:txBody>
      </p:sp>
      <p:sp>
        <p:nvSpPr>
          <p:cNvPr name="TextBox 26" id="26"/>
          <p:cNvSpPr txBox="true"/>
          <p:nvPr/>
        </p:nvSpPr>
        <p:spPr>
          <a:xfrm rot="0">
            <a:off x="475271" y="5504232"/>
            <a:ext cx="6591530" cy="56388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Montserrat Classic Bold"/>
              </a:rPr>
              <a:t>Hardware requirements:</a:t>
            </a:r>
          </a:p>
        </p:txBody>
      </p:sp>
      <p:sp>
        <p:nvSpPr>
          <p:cNvPr name="TextBox 27" id="27"/>
          <p:cNvSpPr txBox="true"/>
          <p:nvPr/>
        </p:nvSpPr>
        <p:spPr>
          <a:xfrm rot="0">
            <a:off x="3070064" y="6163363"/>
            <a:ext cx="13892685" cy="3321907"/>
          </a:xfrm>
          <a:prstGeom prst="rect">
            <a:avLst/>
          </a:prstGeom>
        </p:spPr>
        <p:txBody>
          <a:bodyPr anchor="t" rtlCol="false" tIns="0" lIns="0" bIns="0" rIns="0">
            <a:spAutoFit/>
          </a:bodyPr>
          <a:lstStyle/>
          <a:p>
            <a:pPr algn="just" marL="586437" indent="-293219" lvl="1">
              <a:lnSpc>
                <a:spcPts val="3802"/>
              </a:lnSpc>
              <a:buFont typeface="Arial"/>
              <a:buChar char="•"/>
            </a:pPr>
            <a:r>
              <a:rPr lang="en-US" sz="2716">
                <a:solidFill>
                  <a:srgbClr val="000000"/>
                </a:solidFill>
                <a:latin typeface="Montserrat Classic Bold"/>
              </a:rPr>
              <a:t>Dual-core 64-bit processor </a:t>
            </a:r>
          </a:p>
          <a:p>
            <a:pPr algn="just" marL="586437" indent="-293219" lvl="1">
              <a:lnSpc>
                <a:spcPts val="3802"/>
              </a:lnSpc>
              <a:buFont typeface="Arial"/>
              <a:buChar char="•"/>
            </a:pPr>
            <a:r>
              <a:rPr lang="en-US" sz="2716">
                <a:solidFill>
                  <a:srgbClr val="000000"/>
                </a:solidFill>
                <a:latin typeface="Montserrat Classic Bold"/>
              </a:rPr>
              <a:t> 8 GB of memory </a:t>
            </a:r>
          </a:p>
          <a:p>
            <a:pPr algn="just" marL="586437" indent="-293219" lvl="1">
              <a:lnSpc>
                <a:spcPts val="3802"/>
              </a:lnSpc>
              <a:buFont typeface="Arial"/>
              <a:buChar char="•"/>
            </a:pPr>
            <a:r>
              <a:rPr lang="en-US" sz="2716">
                <a:solidFill>
                  <a:srgbClr val="000000"/>
                </a:solidFill>
                <a:latin typeface="Montserrat Classic Bold"/>
              </a:rPr>
              <a:t> Up to 24 GB of internal storage (Kony Visualizer: 4GB, Android SDK: 2GB, Windows SDK: 4GB, BlackBerry NDK: 4GB, plus ample space for multiple complex projects)</a:t>
            </a:r>
          </a:p>
          <a:p>
            <a:pPr algn="just" marL="586437" indent="-293219" lvl="1">
              <a:lnSpc>
                <a:spcPts val="3802"/>
              </a:lnSpc>
              <a:buFont typeface="Arial"/>
              <a:buChar char="•"/>
            </a:pPr>
            <a:r>
              <a:rPr lang="en-US" sz="2716">
                <a:solidFill>
                  <a:srgbClr val="000000"/>
                </a:solidFill>
                <a:latin typeface="Montserrat Classic Bold"/>
              </a:rPr>
              <a:t>  Network interface card</a:t>
            </a:r>
          </a:p>
          <a:p>
            <a:pPr algn="just" marL="586437" indent="-293219" lvl="1">
              <a:lnSpc>
                <a:spcPts val="3802"/>
              </a:lnSpc>
              <a:buFont typeface="Arial"/>
              <a:buChar char="•"/>
            </a:pPr>
            <a:r>
              <a:rPr lang="en-US" sz="2716">
                <a:solidFill>
                  <a:srgbClr val="000000"/>
                </a:solidFill>
                <a:latin typeface="Montserrat Classic Bold"/>
              </a:rPr>
              <a:t>  Windows 10, Windows 8.1 Update, Windows 8, and Windows 7.</a:t>
            </a:r>
          </a:p>
        </p:txBody>
      </p:sp>
    </p:spTree>
  </p:cSld>
  <p:clrMapOvr>
    <a:masterClrMapping/>
  </p:clrMapOvr>
  <p:transition spd="slow">
    <p:cover dir="r"/>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9043577" y="3108919"/>
            <a:ext cx="7919172" cy="6117429"/>
            <a:chOff x="0" y="0"/>
            <a:chExt cx="2571633" cy="1986544"/>
          </a:xfrm>
        </p:grpSpPr>
        <p:sp>
          <p:nvSpPr>
            <p:cNvPr name="Freeform 11" id="11"/>
            <p:cNvSpPr/>
            <p:nvPr/>
          </p:nvSpPr>
          <p:spPr>
            <a:xfrm flipH="false" flipV="false" rot="0">
              <a:off x="0" y="0"/>
              <a:ext cx="2571633" cy="1986543"/>
            </a:xfrm>
            <a:custGeom>
              <a:avLst/>
              <a:gdLst/>
              <a:ahLst/>
              <a:cxnLst/>
              <a:rect r="r" b="b" t="t" l="l"/>
              <a:pathLst>
                <a:path h="1986543" w="2571633">
                  <a:moveTo>
                    <a:pt x="33239" y="0"/>
                  </a:moveTo>
                  <a:lnTo>
                    <a:pt x="2538394" y="0"/>
                  </a:lnTo>
                  <a:cubicBezTo>
                    <a:pt x="2556751" y="0"/>
                    <a:pt x="2571633" y="14882"/>
                    <a:pt x="2571633" y="33239"/>
                  </a:cubicBezTo>
                  <a:lnTo>
                    <a:pt x="2571633" y="1953304"/>
                  </a:lnTo>
                  <a:cubicBezTo>
                    <a:pt x="2571633" y="1962120"/>
                    <a:pt x="2568131" y="1970574"/>
                    <a:pt x="2561897" y="1976808"/>
                  </a:cubicBezTo>
                  <a:cubicBezTo>
                    <a:pt x="2555664" y="1983042"/>
                    <a:pt x="2547209" y="1986543"/>
                    <a:pt x="2538394" y="1986543"/>
                  </a:cubicBezTo>
                  <a:lnTo>
                    <a:pt x="33239" y="1986543"/>
                  </a:lnTo>
                  <a:cubicBezTo>
                    <a:pt x="14882" y="1986543"/>
                    <a:pt x="0" y="1971662"/>
                    <a:pt x="0" y="1953304"/>
                  </a:cubicBezTo>
                  <a:lnTo>
                    <a:pt x="0" y="33239"/>
                  </a:lnTo>
                  <a:cubicBezTo>
                    <a:pt x="0" y="14882"/>
                    <a:pt x="14882" y="0"/>
                    <a:pt x="33239" y="0"/>
                  </a:cubicBezTo>
                  <a:close/>
                </a:path>
              </a:pathLst>
            </a:custGeom>
            <a:gradFill rotWithShape="true">
              <a:gsLst>
                <a:gs pos="0">
                  <a:srgbClr val="1BBC9B">
                    <a:alpha val="100000"/>
                  </a:srgbClr>
                </a:gs>
                <a:gs pos="100000">
                  <a:srgbClr val="15BAD3">
                    <a:alpha val="100000"/>
                  </a:srgbClr>
                </a:gs>
              </a:gsLst>
              <a:lin ang="2700000"/>
            </a:gradFill>
          </p:spPr>
        </p:sp>
        <p:sp>
          <p:nvSpPr>
            <p:cNvPr name="TextBox 12" id="12"/>
            <p:cNvSpPr txBox="true"/>
            <p:nvPr/>
          </p:nvSpPr>
          <p:spPr>
            <a:xfrm>
              <a:off x="0" y="-38100"/>
              <a:ext cx="2571633" cy="2024644"/>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4" id="14"/>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5" id="15"/>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16" id="16"/>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17" id="17"/>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18" id="18"/>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06</a:t>
            </a:r>
          </a:p>
        </p:txBody>
      </p:sp>
      <p:sp>
        <p:nvSpPr>
          <p:cNvPr name="TextBox 19" id="19"/>
          <p:cNvSpPr txBox="true"/>
          <p:nvPr/>
        </p:nvSpPr>
        <p:spPr>
          <a:xfrm rot="0">
            <a:off x="1268787" y="1483953"/>
            <a:ext cx="6505415" cy="1668780"/>
          </a:xfrm>
          <a:prstGeom prst="rect">
            <a:avLst/>
          </a:prstGeom>
        </p:spPr>
        <p:txBody>
          <a:bodyPr anchor="t" rtlCol="false" tIns="0" lIns="0" bIns="0" rIns="0">
            <a:spAutoFit/>
          </a:bodyPr>
          <a:lstStyle/>
          <a:p>
            <a:pPr algn="l">
              <a:lnSpc>
                <a:spcPts val="6720"/>
              </a:lnSpc>
              <a:spcBef>
                <a:spcPct val="0"/>
              </a:spcBef>
            </a:pPr>
            <a:r>
              <a:rPr lang="en-US" sz="4800">
                <a:solidFill>
                  <a:srgbClr val="000000"/>
                </a:solidFill>
                <a:latin typeface="Montserrat Classic Bold"/>
              </a:rPr>
              <a:t>FUNCTIONAL REQUIREMENTS:</a:t>
            </a:r>
          </a:p>
        </p:txBody>
      </p:sp>
      <p:sp>
        <p:nvSpPr>
          <p:cNvPr name="TextBox 20" id="20"/>
          <p:cNvSpPr txBox="true"/>
          <p:nvPr/>
        </p:nvSpPr>
        <p:spPr>
          <a:xfrm rot="0">
            <a:off x="1448276" y="3529208"/>
            <a:ext cx="6146437" cy="5219701"/>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000000"/>
                </a:solidFill>
                <a:latin typeface="Montserrat Classic Bold"/>
              </a:rPr>
              <a:t>User Registration/Login:</a:t>
            </a:r>
          </a:p>
          <a:p>
            <a:pPr algn="l" marL="647694" indent="-323847" lvl="1">
              <a:lnSpc>
                <a:spcPts val="4199"/>
              </a:lnSpc>
              <a:buFont typeface="Arial"/>
              <a:buChar char="•"/>
            </a:pPr>
            <a:r>
              <a:rPr lang="en-US" sz="2999">
                <a:solidFill>
                  <a:srgbClr val="000000"/>
                </a:solidFill>
                <a:latin typeface="Montserrat Classic Bold"/>
              </a:rPr>
              <a:t>Search Flights: </a:t>
            </a:r>
          </a:p>
          <a:p>
            <a:pPr algn="l" marL="647694" indent="-323847" lvl="1">
              <a:lnSpc>
                <a:spcPts val="4199"/>
              </a:lnSpc>
              <a:buFont typeface="Arial"/>
              <a:buChar char="•"/>
            </a:pPr>
            <a:r>
              <a:rPr lang="en-US" sz="2999">
                <a:solidFill>
                  <a:srgbClr val="000000"/>
                </a:solidFill>
                <a:latin typeface="Montserrat Classic Bold"/>
              </a:rPr>
              <a:t>Flight Selection:</a:t>
            </a:r>
          </a:p>
          <a:p>
            <a:pPr algn="l" marL="647694" indent="-323847" lvl="1">
              <a:lnSpc>
                <a:spcPts val="4199"/>
              </a:lnSpc>
              <a:buFont typeface="Arial"/>
              <a:buChar char="•"/>
            </a:pPr>
            <a:r>
              <a:rPr lang="en-US" sz="2999">
                <a:solidFill>
                  <a:srgbClr val="000000"/>
                </a:solidFill>
                <a:latin typeface="Montserrat Classic Bold"/>
              </a:rPr>
              <a:t>Seat Selection:</a:t>
            </a:r>
          </a:p>
          <a:p>
            <a:pPr algn="l" marL="647694" indent="-323847" lvl="1">
              <a:lnSpc>
                <a:spcPts val="4199"/>
              </a:lnSpc>
              <a:buFont typeface="Arial"/>
              <a:buChar char="•"/>
            </a:pPr>
            <a:r>
              <a:rPr lang="en-US" sz="2999">
                <a:solidFill>
                  <a:srgbClr val="000000"/>
                </a:solidFill>
                <a:latin typeface="Montserrat Classic Bold"/>
              </a:rPr>
              <a:t>Booking:</a:t>
            </a:r>
          </a:p>
          <a:p>
            <a:pPr algn="l" marL="647694" indent="-323847" lvl="1">
              <a:lnSpc>
                <a:spcPts val="4199"/>
              </a:lnSpc>
              <a:buFont typeface="Arial"/>
              <a:buChar char="•"/>
            </a:pPr>
            <a:r>
              <a:rPr lang="en-US" sz="2999">
                <a:solidFill>
                  <a:srgbClr val="000000"/>
                </a:solidFill>
                <a:latin typeface="Montserrat Classic Bold"/>
              </a:rPr>
              <a:t>Payment Processing:</a:t>
            </a:r>
          </a:p>
          <a:p>
            <a:pPr algn="l" marL="647694" indent="-323847" lvl="1">
              <a:lnSpc>
                <a:spcPts val="4199"/>
              </a:lnSpc>
              <a:buFont typeface="Arial"/>
              <a:buChar char="•"/>
            </a:pPr>
            <a:r>
              <a:rPr lang="en-US" sz="2999">
                <a:solidFill>
                  <a:srgbClr val="000000"/>
                </a:solidFill>
                <a:latin typeface="Montserrat Classic Bold"/>
              </a:rPr>
              <a:t>Ticket Confirmation:</a:t>
            </a:r>
          </a:p>
          <a:p>
            <a:pPr algn="l" marL="647694" indent="-323847" lvl="1">
              <a:lnSpc>
                <a:spcPts val="4199"/>
              </a:lnSpc>
              <a:buFont typeface="Arial"/>
              <a:buChar char="•"/>
            </a:pPr>
            <a:r>
              <a:rPr lang="en-US" sz="2999">
                <a:solidFill>
                  <a:srgbClr val="000000"/>
                </a:solidFill>
                <a:latin typeface="Montserrat Classic Bold"/>
              </a:rPr>
              <a:t>Cancellation/Modification:</a:t>
            </a:r>
          </a:p>
          <a:p>
            <a:pPr algn="l" marL="647694" indent="-323847" lvl="1">
              <a:lnSpc>
                <a:spcPts val="4199"/>
              </a:lnSpc>
              <a:buFont typeface="Arial"/>
              <a:buChar char="•"/>
            </a:pPr>
            <a:r>
              <a:rPr lang="en-US" sz="2999">
                <a:solidFill>
                  <a:srgbClr val="000000"/>
                </a:solidFill>
                <a:latin typeface="Montserrat Classic Bold"/>
              </a:rPr>
              <a:t>Flight Status: </a:t>
            </a:r>
          </a:p>
          <a:p>
            <a:pPr algn="ctr">
              <a:lnSpc>
                <a:spcPts val="4199"/>
              </a:lnSpc>
              <a:spcBef>
                <a:spcPct val="0"/>
              </a:spcBef>
            </a:pPr>
          </a:p>
        </p:txBody>
      </p:sp>
      <p:sp>
        <p:nvSpPr>
          <p:cNvPr name="TextBox 21" id="21"/>
          <p:cNvSpPr txBox="true"/>
          <p:nvPr/>
        </p:nvSpPr>
        <p:spPr>
          <a:xfrm rot="0">
            <a:off x="7452620" y="1493478"/>
            <a:ext cx="9806680" cy="14293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Montserrat Classic Bold"/>
              </a:rPr>
              <a:t>NON FUNCTIONAL </a:t>
            </a:r>
          </a:p>
          <a:p>
            <a:pPr algn="ctr">
              <a:lnSpc>
                <a:spcPts val="5739"/>
              </a:lnSpc>
              <a:spcBef>
                <a:spcPct val="0"/>
              </a:spcBef>
            </a:pPr>
            <a:r>
              <a:rPr lang="en-US" sz="4099">
                <a:solidFill>
                  <a:srgbClr val="000000"/>
                </a:solidFill>
                <a:latin typeface="Montserrat Classic Bold"/>
              </a:rPr>
              <a:t>REQUIREMENTS:</a:t>
            </a:r>
          </a:p>
        </p:txBody>
      </p:sp>
      <p:sp>
        <p:nvSpPr>
          <p:cNvPr name="TextBox 22" id="22"/>
          <p:cNvSpPr txBox="true"/>
          <p:nvPr/>
        </p:nvSpPr>
        <p:spPr>
          <a:xfrm rot="0">
            <a:off x="10497716" y="3791146"/>
            <a:ext cx="5010894" cy="4695826"/>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000000"/>
                </a:solidFill>
                <a:latin typeface="Montserrat Classic Bold"/>
              </a:rPr>
              <a:t>Performance:</a:t>
            </a:r>
          </a:p>
          <a:p>
            <a:pPr algn="l" marL="647694" indent="-323847" lvl="1">
              <a:lnSpc>
                <a:spcPts val="4199"/>
              </a:lnSpc>
              <a:buFont typeface="Arial"/>
              <a:buChar char="•"/>
            </a:pPr>
            <a:r>
              <a:rPr lang="en-US" sz="2999">
                <a:solidFill>
                  <a:srgbClr val="000000"/>
                </a:solidFill>
                <a:latin typeface="Montserrat Classic Bold"/>
              </a:rPr>
              <a:t>Reliability:</a:t>
            </a:r>
          </a:p>
          <a:p>
            <a:pPr algn="l" marL="647694" indent="-323847" lvl="1">
              <a:lnSpc>
                <a:spcPts val="4199"/>
              </a:lnSpc>
              <a:buFont typeface="Arial"/>
              <a:buChar char="•"/>
            </a:pPr>
            <a:r>
              <a:rPr lang="en-US" sz="2999">
                <a:solidFill>
                  <a:srgbClr val="000000"/>
                </a:solidFill>
                <a:latin typeface="Montserrat Classic Bold"/>
              </a:rPr>
              <a:t> Security: </a:t>
            </a:r>
          </a:p>
          <a:p>
            <a:pPr algn="l" marL="647694" indent="-323847" lvl="1">
              <a:lnSpc>
                <a:spcPts val="4199"/>
              </a:lnSpc>
              <a:buFont typeface="Arial"/>
              <a:buChar char="•"/>
            </a:pPr>
            <a:r>
              <a:rPr lang="en-US" sz="2999">
                <a:solidFill>
                  <a:srgbClr val="000000"/>
                </a:solidFill>
                <a:latin typeface="Montserrat Classic Bold"/>
              </a:rPr>
              <a:t>Scalability: </a:t>
            </a:r>
          </a:p>
          <a:p>
            <a:pPr algn="l" marL="647694" indent="-323847" lvl="1">
              <a:lnSpc>
                <a:spcPts val="4199"/>
              </a:lnSpc>
              <a:buFont typeface="Arial"/>
              <a:buChar char="•"/>
            </a:pPr>
            <a:r>
              <a:rPr lang="en-US" sz="2999">
                <a:solidFill>
                  <a:srgbClr val="000000"/>
                </a:solidFill>
                <a:latin typeface="Montserrat Classic Bold"/>
              </a:rPr>
              <a:t>Usability:</a:t>
            </a:r>
          </a:p>
          <a:p>
            <a:pPr algn="l" marL="647694" indent="-323847" lvl="1">
              <a:lnSpc>
                <a:spcPts val="4199"/>
              </a:lnSpc>
              <a:buFont typeface="Arial"/>
              <a:buChar char="•"/>
            </a:pPr>
            <a:r>
              <a:rPr lang="en-US" sz="2999">
                <a:solidFill>
                  <a:srgbClr val="000000"/>
                </a:solidFill>
                <a:latin typeface="Montserrat Classic Bold"/>
              </a:rPr>
              <a:t>Compatibility:</a:t>
            </a:r>
          </a:p>
          <a:p>
            <a:pPr algn="l" marL="647694" indent="-323847" lvl="1">
              <a:lnSpc>
                <a:spcPts val="4199"/>
              </a:lnSpc>
              <a:buFont typeface="Arial"/>
              <a:buChar char="•"/>
            </a:pPr>
            <a:r>
              <a:rPr lang="en-US" sz="2999">
                <a:solidFill>
                  <a:srgbClr val="000000"/>
                </a:solidFill>
                <a:latin typeface="Montserrat Classic Bold"/>
              </a:rPr>
              <a:t>Availability:</a:t>
            </a:r>
          </a:p>
          <a:p>
            <a:pPr algn="l" marL="647694" indent="-323847" lvl="1">
              <a:lnSpc>
                <a:spcPts val="4199"/>
              </a:lnSpc>
              <a:buFont typeface="Arial"/>
              <a:buChar char="•"/>
            </a:pPr>
            <a:r>
              <a:rPr lang="en-US" sz="2999">
                <a:solidFill>
                  <a:srgbClr val="000000"/>
                </a:solidFill>
                <a:latin typeface="Montserrat Classic Bold"/>
              </a:rPr>
              <a:t>Error Handling:</a:t>
            </a:r>
          </a:p>
          <a:p>
            <a:pPr algn="l" marL="647694" indent="-323847" lvl="1">
              <a:lnSpc>
                <a:spcPts val="4199"/>
              </a:lnSpc>
              <a:buFont typeface="Arial"/>
              <a:buChar char="•"/>
            </a:pPr>
            <a:r>
              <a:rPr lang="en-US" sz="2999">
                <a:solidFill>
                  <a:srgbClr val="000000"/>
                </a:solidFill>
                <a:latin typeface="Montserrat Classic Bold"/>
              </a:rPr>
              <a:t>Backup and Recovery: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68682" y="734634"/>
            <a:ext cx="588133" cy="5881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5632418"/>
            <a:ext cx="11242730" cy="6002945"/>
            <a:chOff x="0" y="0"/>
            <a:chExt cx="3650908" cy="1949366"/>
          </a:xfrm>
        </p:grpSpPr>
        <p:sp>
          <p:nvSpPr>
            <p:cNvPr name="Freeform 11" id="11"/>
            <p:cNvSpPr/>
            <p:nvPr/>
          </p:nvSpPr>
          <p:spPr>
            <a:xfrm flipH="false" flipV="false" rot="0">
              <a:off x="0" y="0"/>
              <a:ext cx="3650909" cy="1949366"/>
            </a:xfrm>
            <a:custGeom>
              <a:avLst/>
              <a:gdLst/>
              <a:ahLst/>
              <a:cxnLst/>
              <a:rect r="r" b="b" t="t" l="l"/>
              <a:pathLst>
                <a:path h="1949366" w="3650909">
                  <a:moveTo>
                    <a:pt x="23413" y="0"/>
                  </a:moveTo>
                  <a:lnTo>
                    <a:pt x="3627496" y="0"/>
                  </a:lnTo>
                  <a:cubicBezTo>
                    <a:pt x="3640426" y="0"/>
                    <a:pt x="3650909" y="10482"/>
                    <a:pt x="3650909" y="23413"/>
                  </a:cubicBezTo>
                  <a:lnTo>
                    <a:pt x="3650909" y="1925954"/>
                  </a:lnTo>
                  <a:cubicBezTo>
                    <a:pt x="3650909" y="1938884"/>
                    <a:pt x="3640426" y="1949366"/>
                    <a:pt x="3627496" y="1949366"/>
                  </a:cubicBezTo>
                  <a:lnTo>
                    <a:pt x="23413" y="1949366"/>
                  </a:lnTo>
                  <a:cubicBezTo>
                    <a:pt x="10482" y="1949366"/>
                    <a:pt x="0" y="1938884"/>
                    <a:pt x="0" y="1925954"/>
                  </a:cubicBezTo>
                  <a:lnTo>
                    <a:pt x="0" y="23413"/>
                  </a:lnTo>
                  <a:cubicBezTo>
                    <a:pt x="0" y="10482"/>
                    <a:pt x="10482" y="0"/>
                    <a:pt x="23413" y="0"/>
                  </a:cubicBezTo>
                  <a:close/>
                </a:path>
              </a:pathLst>
            </a:custGeom>
            <a:gradFill rotWithShape="true">
              <a:gsLst>
                <a:gs pos="0">
                  <a:srgbClr val="1BBC9B">
                    <a:alpha val="100000"/>
                  </a:srgbClr>
                </a:gs>
                <a:gs pos="100000">
                  <a:srgbClr val="15BAD3">
                    <a:alpha val="100000"/>
                  </a:srgbClr>
                </a:gs>
              </a:gsLst>
              <a:lin ang="2700000"/>
            </a:gradFill>
          </p:spPr>
        </p:sp>
        <p:sp>
          <p:nvSpPr>
            <p:cNvPr name="TextBox 12" id="12"/>
            <p:cNvSpPr txBox="true"/>
            <p:nvPr/>
          </p:nvSpPr>
          <p:spPr>
            <a:xfrm>
              <a:off x="0" y="-38100"/>
              <a:ext cx="3650908" cy="1987466"/>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2596013" y="4061518"/>
            <a:ext cx="3630309" cy="3803113"/>
            <a:chOff x="0" y="0"/>
            <a:chExt cx="1178889" cy="1235004"/>
          </a:xfrm>
        </p:grpSpPr>
        <p:sp>
          <p:nvSpPr>
            <p:cNvPr name="Freeform 14" id="14"/>
            <p:cNvSpPr/>
            <p:nvPr/>
          </p:nvSpPr>
          <p:spPr>
            <a:xfrm flipH="false" flipV="false" rot="0">
              <a:off x="0" y="0"/>
              <a:ext cx="1178889" cy="1235004"/>
            </a:xfrm>
            <a:custGeom>
              <a:avLst/>
              <a:gdLst/>
              <a:ahLst/>
              <a:cxnLst/>
              <a:rect r="r" b="b" t="t" l="l"/>
              <a:pathLst>
                <a:path h="1235004" w="1178889">
                  <a:moveTo>
                    <a:pt x="183402" y="0"/>
                  </a:moveTo>
                  <a:lnTo>
                    <a:pt x="995487" y="0"/>
                  </a:lnTo>
                  <a:cubicBezTo>
                    <a:pt x="1096777" y="0"/>
                    <a:pt x="1178889" y="82112"/>
                    <a:pt x="1178889" y="183402"/>
                  </a:cubicBezTo>
                  <a:lnTo>
                    <a:pt x="1178889" y="1051602"/>
                  </a:lnTo>
                  <a:cubicBezTo>
                    <a:pt x="1178889" y="1152893"/>
                    <a:pt x="1096777" y="1235004"/>
                    <a:pt x="995487" y="1235004"/>
                  </a:cubicBezTo>
                  <a:lnTo>
                    <a:pt x="183402" y="1235004"/>
                  </a:lnTo>
                  <a:cubicBezTo>
                    <a:pt x="134761" y="1235004"/>
                    <a:pt x="88112" y="1215682"/>
                    <a:pt x="53717" y="1181287"/>
                  </a:cubicBezTo>
                  <a:cubicBezTo>
                    <a:pt x="19323" y="1146893"/>
                    <a:pt x="0" y="1100244"/>
                    <a:pt x="0" y="1051602"/>
                  </a:cubicBezTo>
                  <a:lnTo>
                    <a:pt x="0" y="183402"/>
                  </a:lnTo>
                  <a:cubicBezTo>
                    <a:pt x="0" y="82112"/>
                    <a:pt x="82112" y="0"/>
                    <a:pt x="183402" y="0"/>
                  </a:cubicBezTo>
                  <a:close/>
                </a:path>
              </a:pathLst>
            </a:custGeom>
            <a:gradFill rotWithShape="true">
              <a:gsLst>
                <a:gs pos="0">
                  <a:srgbClr val="1BBC9B">
                    <a:alpha val="100000"/>
                  </a:srgbClr>
                </a:gs>
                <a:gs pos="100000">
                  <a:srgbClr val="15BAD3">
                    <a:alpha val="100000"/>
                  </a:srgbClr>
                </a:gs>
              </a:gsLst>
              <a:lin ang="2700000"/>
            </a:gradFill>
          </p:spPr>
        </p:sp>
        <p:sp>
          <p:nvSpPr>
            <p:cNvPr name="TextBox 15" id="15"/>
            <p:cNvSpPr txBox="true"/>
            <p:nvPr/>
          </p:nvSpPr>
          <p:spPr>
            <a:xfrm>
              <a:off x="0" y="-38100"/>
              <a:ext cx="1178889" cy="1273104"/>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Montserrat Classic Bold"/>
              </a:rPr>
              <a:t>Page |</a:t>
            </a:r>
          </a:p>
        </p:txBody>
      </p:sp>
      <p:sp>
        <p:nvSpPr>
          <p:cNvPr name="TextBox 17" id="17"/>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8" id="18"/>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1BBC9B"/>
                </a:solidFill>
                <a:latin typeface="Montserrat Classic Bold"/>
              </a:rPr>
              <a:t>Tours Page</a:t>
            </a:r>
          </a:p>
        </p:txBody>
      </p:sp>
      <p:sp>
        <p:nvSpPr>
          <p:cNvPr name="TextBox 19" id="19"/>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News</a:t>
            </a:r>
          </a:p>
        </p:txBody>
      </p:sp>
      <p:sp>
        <p:nvSpPr>
          <p:cNvPr name="TextBox 20" id="20"/>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Contact</a:t>
            </a:r>
          </a:p>
        </p:txBody>
      </p:sp>
      <p:sp>
        <p:nvSpPr>
          <p:cNvPr name="TextBox 21" id="21"/>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07</a:t>
            </a:r>
          </a:p>
        </p:txBody>
      </p:sp>
      <p:sp>
        <p:nvSpPr>
          <p:cNvPr name="TextBox 22" id="22"/>
          <p:cNvSpPr txBox="true"/>
          <p:nvPr/>
        </p:nvSpPr>
        <p:spPr>
          <a:xfrm rot="0">
            <a:off x="1057672" y="1631014"/>
            <a:ext cx="9127385" cy="795022"/>
          </a:xfrm>
          <a:prstGeom prst="rect">
            <a:avLst/>
          </a:prstGeom>
        </p:spPr>
        <p:txBody>
          <a:bodyPr anchor="t" rtlCol="false" tIns="0" lIns="0" bIns="0" rIns="0">
            <a:spAutoFit/>
          </a:bodyPr>
          <a:lstStyle/>
          <a:p>
            <a:pPr algn="ctr">
              <a:lnSpc>
                <a:spcPts val="6579"/>
              </a:lnSpc>
              <a:spcBef>
                <a:spcPct val="0"/>
              </a:spcBef>
            </a:pPr>
            <a:r>
              <a:rPr lang="en-US" sz="4699">
                <a:solidFill>
                  <a:srgbClr val="000000"/>
                </a:solidFill>
                <a:latin typeface="Montserrat Classic Bold"/>
              </a:rPr>
              <a:t>Tools and Requirements:</a:t>
            </a:r>
          </a:p>
        </p:txBody>
      </p:sp>
      <p:sp>
        <p:nvSpPr>
          <p:cNvPr name="TextBox 23" id="23"/>
          <p:cNvSpPr txBox="true"/>
          <p:nvPr/>
        </p:nvSpPr>
        <p:spPr>
          <a:xfrm rot="0">
            <a:off x="2502935" y="2943827"/>
            <a:ext cx="9502555" cy="5313681"/>
          </a:xfrm>
          <a:prstGeom prst="rect">
            <a:avLst/>
          </a:prstGeom>
        </p:spPr>
        <p:txBody>
          <a:bodyPr anchor="t" rtlCol="false" tIns="0" lIns="0" bIns="0" rIns="0">
            <a:spAutoFit/>
          </a:bodyPr>
          <a:lstStyle/>
          <a:p>
            <a:pPr algn="l" marL="820409" indent="-410205" lvl="1">
              <a:lnSpc>
                <a:spcPts val="5319"/>
              </a:lnSpc>
              <a:buFont typeface="Arial"/>
              <a:buChar char="•"/>
            </a:pPr>
            <a:r>
              <a:rPr lang="en-US" sz="3799">
                <a:solidFill>
                  <a:srgbClr val="000000"/>
                </a:solidFill>
                <a:latin typeface="Montserrat Classic Bold"/>
              </a:rPr>
              <a:t>Visual studio code</a:t>
            </a:r>
          </a:p>
          <a:p>
            <a:pPr algn="l" marL="820409" indent="-410205" lvl="1">
              <a:lnSpc>
                <a:spcPts val="5319"/>
              </a:lnSpc>
              <a:buFont typeface="Arial"/>
              <a:buChar char="•"/>
            </a:pPr>
            <a:r>
              <a:rPr lang="en-US" sz="3799">
                <a:solidFill>
                  <a:srgbClr val="000000"/>
                </a:solidFill>
                <a:latin typeface="Montserrat Classic Bold"/>
              </a:rPr>
              <a:t>React</a:t>
            </a:r>
          </a:p>
          <a:p>
            <a:pPr algn="l" marL="820409" indent="-410205" lvl="1">
              <a:lnSpc>
                <a:spcPts val="5319"/>
              </a:lnSpc>
              <a:buFont typeface="Arial"/>
              <a:buChar char="•"/>
            </a:pPr>
            <a:r>
              <a:rPr lang="en-US" sz="3799">
                <a:solidFill>
                  <a:srgbClr val="000000"/>
                </a:solidFill>
                <a:latin typeface="Montserrat Classic Bold"/>
              </a:rPr>
              <a:t>express</a:t>
            </a:r>
          </a:p>
          <a:p>
            <a:pPr algn="l" marL="820409" indent="-410205" lvl="1">
              <a:lnSpc>
                <a:spcPts val="5319"/>
              </a:lnSpc>
              <a:buFont typeface="Arial"/>
              <a:buChar char="•"/>
            </a:pPr>
            <a:r>
              <a:rPr lang="en-US" sz="3799">
                <a:solidFill>
                  <a:srgbClr val="000000"/>
                </a:solidFill>
                <a:latin typeface="Montserrat Classic Bold"/>
              </a:rPr>
              <a:t>nodeJs</a:t>
            </a:r>
          </a:p>
          <a:p>
            <a:pPr algn="l" marL="820409" indent="-410205" lvl="1">
              <a:lnSpc>
                <a:spcPts val="5319"/>
              </a:lnSpc>
              <a:buFont typeface="Arial"/>
              <a:buChar char="•"/>
            </a:pPr>
            <a:r>
              <a:rPr lang="en-US" sz="3799">
                <a:solidFill>
                  <a:srgbClr val="000000"/>
                </a:solidFill>
                <a:latin typeface="Montserrat Classic Bold"/>
              </a:rPr>
              <a:t>MongoDb</a:t>
            </a:r>
          </a:p>
          <a:p>
            <a:pPr algn="l">
              <a:lnSpc>
                <a:spcPts val="5319"/>
              </a:lnSpc>
            </a:pPr>
          </a:p>
          <a:p>
            <a:pPr algn="l">
              <a:lnSpc>
                <a:spcPts val="5319"/>
              </a:lnSpc>
            </a:pPr>
          </a:p>
          <a:p>
            <a:pPr algn="l">
              <a:lnSpc>
                <a:spcPts val="5319"/>
              </a:lnSpc>
            </a:pPr>
          </a:p>
        </p:txBody>
      </p:sp>
    </p:spTree>
  </p:cSld>
  <p:clrMapOvr>
    <a:masterClrMapping/>
  </p:clrMapOvr>
  <p:transition spd="slow">
    <p:cover dir="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4" id="14"/>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5" id="15"/>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6" id="16"/>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7" id="17"/>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8" id="18"/>
          <p:cNvSpPr txBox="true"/>
          <p:nvPr/>
        </p:nvSpPr>
        <p:spPr>
          <a:xfrm rot="0">
            <a:off x="1953655" y="9069404"/>
            <a:ext cx="341561"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08</a:t>
            </a:r>
          </a:p>
        </p:txBody>
      </p:sp>
      <p:sp>
        <p:nvSpPr>
          <p:cNvPr name="TextBox 19" id="19"/>
          <p:cNvSpPr txBox="true"/>
          <p:nvPr/>
        </p:nvSpPr>
        <p:spPr>
          <a:xfrm rot="0">
            <a:off x="1953655" y="1708213"/>
            <a:ext cx="3670089"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Montserrat Classic Bold"/>
              </a:rPr>
              <a:t>Login Page: </a:t>
            </a:r>
          </a:p>
        </p:txBody>
      </p:sp>
      <p:sp>
        <p:nvSpPr>
          <p:cNvPr name="TextBox 20" id="20"/>
          <p:cNvSpPr txBox="true"/>
          <p:nvPr/>
        </p:nvSpPr>
        <p:spPr>
          <a:xfrm rot="0">
            <a:off x="1953655" y="676335"/>
            <a:ext cx="3141948"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Montserrat Classic Bold"/>
              </a:rPr>
              <a:t>RESULTS</a:t>
            </a:r>
          </a:p>
        </p:txBody>
      </p:sp>
      <p:sp>
        <p:nvSpPr>
          <p:cNvPr name="Freeform 21" id="21"/>
          <p:cNvSpPr/>
          <p:nvPr/>
        </p:nvSpPr>
        <p:spPr>
          <a:xfrm flipH="false" flipV="false" rot="0">
            <a:off x="2579488" y="2752789"/>
            <a:ext cx="12860173" cy="6195276"/>
          </a:xfrm>
          <a:custGeom>
            <a:avLst/>
            <a:gdLst/>
            <a:ahLst/>
            <a:cxnLst/>
            <a:rect r="r" b="b" t="t" l="l"/>
            <a:pathLst>
              <a:path h="6195276" w="12860173">
                <a:moveTo>
                  <a:pt x="0" y="0"/>
                </a:moveTo>
                <a:lnTo>
                  <a:pt x="12860173" y="0"/>
                </a:lnTo>
                <a:lnTo>
                  <a:pt x="12860173" y="6195277"/>
                </a:lnTo>
                <a:lnTo>
                  <a:pt x="0" y="6195277"/>
                </a:lnTo>
                <a:lnTo>
                  <a:pt x="0" y="0"/>
                </a:lnTo>
                <a:close/>
              </a:path>
            </a:pathLst>
          </a:custGeom>
          <a:blipFill>
            <a:blip r:embed="rId6"/>
            <a:stretch>
              <a:fillRect l="-2767" t="-4652" r="-1302" b="0"/>
            </a:stretch>
          </a:blipFill>
        </p:spPr>
      </p:sp>
    </p:spTree>
  </p:cSld>
  <p:clrMapOvr>
    <a:masterClrMapping/>
  </p:clrMapOvr>
  <p:transition spd="slow">
    <p:cover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34634"/>
            <a:ext cx="588133" cy="588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BBC9B">
                    <a:alpha val="100000"/>
                  </a:srgbClr>
                </a:gs>
                <a:gs pos="100000">
                  <a:srgbClr val="15BAD3">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128430" y="0"/>
            <a:ext cx="8224581" cy="12084556"/>
            <a:chOff x="0" y="0"/>
            <a:chExt cx="2670810" cy="3924279"/>
          </a:xfrm>
        </p:grpSpPr>
        <p:sp>
          <p:nvSpPr>
            <p:cNvPr name="Freeform 6" id="6"/>
            <p:cNvSpPr/>
            <p:nvPr/>
          </p:nvSpPr>
          <p:spPr>
            <a:xfrm flipH="false" flipV="false" rot="0">
              <a:off x="0" y="0"/>
              <a:ext cx="2670810" cy="3924279"/>
            </a:xfrm>
            <a:custGeom>
              <a:avLst/>
              <a:gdLst/>
              <a:ahLst/>
              <a:cxnLst/>
              <a:rect r="r" b="b" t="t" l="l"/>
              <a:pathLst>
                <a:path h="3924279" w="2670810">
                  <a:moveTo>
                    <a:pt x="32005" y="0"/>
                  </a:moveTo>
                  <a:lnTo>
                    <a:pt x="2638805" y="0"/>
                  </a:lnTo>
                  <a:cubicBezTo>
                    <a:pt x="2656481" y="0"/>
                    <a:pt x="2670810" y="14329"/>
                    <a:pt x="2670810" y="32005"/>
                  </a:cubicBezTo>
                  <a:lnTo>
                    <a:pt x="2670810" y="3892274"/>
                  </a:lnTo>
                  <a:cubicBezTo>
                    <a:pt x="2670810" y="3900762"/>
                    <a:pt x="2667438" y="3908903"/>
                    <a:pt x="2661436" y="3914905"/>
                  </a:cubicBezTo>
                  <a:cubicBezTo>
                    <a:pt x="2655434" y="3920907"/>
                    <a:pt x="2647293" y="3924279"/>
                    <a:pt x="2638805" y="3924279"/>
                  </a:cubicBezTo>
                  <a:lnTo>
                    <a:pt x="32005" y="3924279"/>
                  </a:lnTo>
                  <a:cubicBezTo>
                    <a:pt x="23517" y="3924279"/>
                    <a:pt x="15376" y="3920907"/>
                    <a:pt x="9374" y="3914905"/>
                  </a:cubicBezTo>
                  <a:cubicBezTo>
                    <a:pt x="3372" y="3908903"/>
                    <a:pt x="0" y="3900762"/>
                    <a:pt x="0" y="3892274"/>
                  </a:cubicBezTo>
                  <a:lnTo>
                    <a:pt x="0" y="32005"/>
                  </a:lnTo>
                  <a:cubicBezTo>
                    <a:pt x="0" y="23517"/>
                    <a:pt x="3372" y="15376"/>
                    <a:pt x="9374" y="9374"/>
                  </a:cubicBezTo>
                  <a:cubicBezTo>
                    <a:pt x="15376" y="3372"/>
                    <a:pt x="23517" y="0"/>
                    <a:pt x="32005" y="0"/>
                  </a:cubicBezTo>
                  <a:close/>
                </a:path>
              </a:pathLst>
            </a:custGeom>
            <a:gradFill rotWithShape="true">
              <a:gsLst>
                <a:gs pos="0">
                  <a:srgbClr val="1BBC9B">
                    <a:alpha val="100000"/>
                  </a:srgbClr>
                </a:gs>
                <a:gs pos="100000">
                  <a:srgbClr val="15BAD3">
                    <a:alpha val="100000"/>
                  </a:srgbClr>
                </a:gs>
              </a:gsLst>
              <a:lin ang="2700000"/>
            </a:gradFill>
          </p:spPr>
        </p:sp>
        <p:sp>
          <p:nvSpPr>
            <p:cNvPr name="TextBox 7" id="7"/>
            <p:cNvSpPr txBox="true"/>
            <p:nvPr/>
          </p:nvSpPr>
          <p:spPr>
            <a:xfrm>
              <a:off x="0" y="-38100"/>
              <a:ext cx="2670810" cy="3962379"/>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668682" y="734634"/>
            <a:ext cx="588133" cy="5881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931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6689" y="852623"/>
            <a:ext cx="352154" cy="352154"/>
          </a:xfrm>
          <a:custGeom>
            <a:avLst/>
            <a:gdLst/>
            <a:ahLst/>
            <a:cxnLst/>
            <a:rect r="r" b="b" t="t" l="l"/>
            <a:pathLst>
              <a:path h="352154" w="352154">
                <a:moveTo>
                  <a:pt x="0" y="0"/>
                </a:moveTo>
                <a:lnTo>
                  <a:pt x="352155" y="0"/>
                </a:lnTo>
                <a:lnTo>
                  <a:pt x="352155" y="352154"/>
                </a:lnTo>
                <a:lnTo>
                  <a:pt x="0" y="35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811953" y="877904"/>
            <a:ext cx="301592" cy="301592"/>
          </a:xfrm>
          <a:custGeom>
            <a:avLst/>
            <a:gdLst/>
            <a:ahLst/>
            <a:cxnLst/>
            <a:rect r="r" b="b" t="t" l="l"/>
            <a:pathLst>
              <a:path h="301592" w="301592">
                <a:moveTo>
                  <a:pt x="0" y="0"/>
                </a:moveTo>
                <a:lnTo>
                  <a:pt x="301592" y="0"/>
                </a:lnTo>
                <a:lnTo>
                  <a:pt x="301592" y="301592"/>
                </a:lnTo>
                <a:lnTo>
                  <a:pt x="0" y="30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214008" y="2580209"/>
            <a:ext cx="12847806" cy="6368922"/>
          </a:xfrm>
          <a:custGeom>
            <a:avLst/>
            <a:gdLst/>
            <a:ahLst/>
            <a:cxnLst/>
            <a:rect r="r" b="b" t="t" l="l"/>
            <a:pathLst>
              <a:path h="6368922" w="12847806">
                <a:moveTo>
                  <a:pt x="0" y="0"/>
                </a:moveTo>
                <a:lnTo>
                  <a:pt x="12847806" y="0"/>
                </a:lnTo>
                <a:lnTo>
                  <a:pt x="12847806" y="6368922"/>
                </a:lnTo>
                <a:lnTo>
                  <a:pt x="0" y="6368922"/>
                </a:lnTo>
                <a:lnTo>
                  <a:pt x="0" y="0"/>
                </a:lnTo>
                <a:close/>
              </a:path>
            </a:pathLst>
          </a:custGeom>
          <a:blipFill>
            <a:blip r:embed="rId6"/>
            <a:stretch>
              <a:fillRect l="-2026" t="-2998" r="-2972" b="0"/>
            </a:stretch>
          </a:blipFill>
        </p:spPr>
      </p:sp>
      <p:sp>
        <p:nvSpPr>
          <p:cNvPr name="TextBox 14" id="14"/>
          <p:cNvSpPr txBox="true"/>
          <p:nvPr/>
        </p:nvSpPr>
        <p:spPr>
          <a:xfrm rot="0">
            <a:off x="1052990" y="9069404"/>
            <a:ext cx="900665" cy="339692"/>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Classic Bold"/>
              </a:rPr>
              <a:t>Page |</a:t>
            </a:r>
          </a:p>
        </p:txBody>
      </p:sp>
      <p:sp>
        <p:nvSpPr>
          <p:cNvPr name="TextBox 15" id="15"/>
          <p:cNvSpPr txBox="true"/>
          <p:nvPr/>
        </p:nvSpPr>
        <p:spPr>
          <a:xfrm rot="0">
            <a:off x="9630988" y="839804"/>
            <a:ext cx="1268842" cy="339692"/>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Montserrat Classic Bold"/>
              </a:rPr>
              <a:t>Home</a:t>
            </a:r>
          </a:p>
        </p:txBody>
      </p:sp>
      <p:sp>
        <p:nvSpPr>
          <p:cNvPr name="TextBox 16" id="16"/>
          <p:cNvSpPr txBox="true"/>
          <p:nvPr/>
        </p:nvSpPr>
        <p:spPr>
          <a:xfrm rot="0">
            <a:off x="11242730" y="839804"/>
            <a:ext cx="1860520"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Tours Page</a:t>
            </a:r>
          </a:p>
        </p:txBody>
      </p:sp>
      <p:sp>
        <p:nvSpPr>
          <p:cNvPr name="TextBox 17" id="17"/>
          <p:cNvSpPr txBox="true"/>
          <p:nvPr/>
        </p:nvSpPr>
        <p:spPr>
          <a:xfrm rot="0">
            <a:off x="13446150" y="839804"/>
            <a:ext cx="1079505"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News</a:t>
            </a:r>
          </a:p>
        </p:txBody>
      </p:sp>
      <p:sp>
        <p:nvSpPr>
          <p:cNvPr name="TextBox 18" id="18"/>
          <p:cNvSpPr txBox="true"/>
          <p:nvPr/>
        </p:nvSpPr>
        <p:spPr>
          <a:xfrm rot="0">
            <a:off x="14868555" y="839804"/>
            <a:ext cx="1458179" cy="33969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Classic Bold"/>
              </a:rPr>
              <a:t>Contact</a:t>
            </a:r>
          </a:p>
        </p:txBody>
      </p:sp>
      <p:sp>
        <p:nvSpPr>
          <p:cNvPr name="TextBox 19" id="19"/>
          <p:cNvSpPr txBox="true"/>
          <p:nvPr/>
        </p:nvSpPr>
        <p:spPr>
          <a:xfrm rot="0">
            <a:off x="1953655" y="9069404"/>
            <a:ext cx="520705" cy="339725"/>
          </a:xfrm>
          <a:prstGeom prst="rect">
            <a:avLst/>
          </a:prstGeom>
        </p:spPr>
        <p:txBody>
          <a:bodyPr anchor="t" rtlCol="false" tIns="0" lIns="0" bIns="0" rIns="0">
            <a:spAutoFit/>
          </a:bodyPr>
          <a:lstStyle/>
          <a:p>
            <a:pPr algn="l">
              <a:lnSpc>
                <a:spcPts val="2799"/>
              </a:lnSpc>
              <a:spcBef>
                <a:spcPct val="0"/>
              </a:spcBef>
            </a:pPr>
            <a:r>
              <a:rPr lang="en-US" sz="1999">
                <a:solidFill>
                  <a:srgbClr val="F4931E"/>
                </a:solidFill>
                <a:latin typeface="Montserrat Classic Bold"/>
              </a:rPr>
              <a:t>09</a:t>
            </a:r>
          </a:p>
        </p:txBody>
      </p:sp>
      <p:sp>
        <p:nvSpPr>
          <p:cNvPr name="TextBox 20" id="20"/>
          <p:cNvSpPr txBox="true"/>
          <p:nvPr/>
        </p:nvSpPr>
        <p:spPr>
          <a:xfrm rot="0">
            <a:off x="1616833" y="1138102"/>
            <a:ext cx="6064969"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Montserrat Classic Bold"/>
              </a:rPr>
              <a:t>Registration Page: </a:t>
            </a:r>
          </a:p>
        </p:txBody>
      </p:sp>
    </p:spTree>
  </p:cSld>
  <p:clrMapOvr>
    <a:masterClrMapping/>
  </p:clrMapOvr>
  <p:transition spd="slow">
    <p:cover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DAGEVmJ9KN4</dc:identifier>
  <dcterms:modified xsi:type="dcterms:W3CDTF">2011-08-01T06:04:30Z</dcterms:modified>
  <cp:revision>1</cp:revision>
  <dc:title>e- Ticketing</dc:title>
</cp:coreProperties>
</file>